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60" r:id="rId4"/>
    <p:sldId id="259" r:id="rId5"/>
    <p:sldId id="258" r:id="rId6"/>
    <p:sldId id="261" r:id="rId7"/>
    <p:sldId id="262" r:id="rId8"/>
    <p:sldId id="263" r:id="rId9"/>
    <p:sldId id="264" r:id="rId10"/>
    <p:sldId id="265" r:id="rId11"/>
    <p:sldId id="266" r:id="rId12"/>
    <p:sldId id="25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90" d="100"/>
          <a:sy n="90" d="100"/>
        </p:scale>
        <p:origin x="84" y="510"/>
      </p:cViewPr>
      <p:guideLst/>
    </p:cSldViewPr>
  </p:slideViewPr>
  <p:notesTextViewPr>
    <p:cViewPr>
      <p:scale>
        <a:sx n="1" d="1"/>
        <a:sy n="1" d="1"/>
      </p:scale>
      <p:origin x="0" y="0"/>
    </p:cViewPr>
  </p:notesTextViewPr>
  <p:notesViewPr>
    <p:cSldViewPr snapToGrid="0">
      <p:cViewPr varScale="1">
        <p:scale>
          <a:sx n="88" d="100"/>
          <a:sy n="88" d="100"/>
        </p:scale>
        <p:origin x="310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7D274-5C24-4718-9F11-904A76FCB23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8D61328-5B66-42BC-9B55-769EDDC31AAC}">
      <dgm:prSet/>
      <dgm:spPr/>
      <dgm:t>
        <a:bodyPr/>
        <a:lstStyle/>
        <a:p>
          <a:r>
            <a:rPr lang="en-US"/>
            <a:t>In partnership with community providers and other jurisdictions, build an expanded system of coordinated care, outreach, transitional and permanent housing, and supportive services to address the needs of the homeless population and to mitigate impacts on the community.</a:t>
          </a:r>
        </a:p>
      </dgm:t>
    </dgm:pt>
    <dgm:pt modelId="{6A73C00E-A625-419B-94DC-F2499B31F074}" type="parTrans" cxnId="{11E2EB6F-AE6D-42D3-9D10-96D66C38BE65}">
      <dgm:prSet/>
      <dgm:spPr/>
      <dgm:t>
        <a:bodyPr/>
        <a:lstStyle/>
        <a:p>
          <a:endParaRPr lang="en-US"/>
        </a:p>
      </dgm:t>
    </dgm:pt>
    <dgm:pt modelId="{80E2712E-149D-4C61-A442-1973A921CAFD}" type="sibTrans" cxnId="{11E2EB6F-AE6D-42D3-9D10-96D66C38BE65}">
      <dgm:prSet/>
      <dgm:spPr/>
      <dgm:t>
        <a:bodyPr/>
        <a:lstStyle/>
        <a:p>
          <a:endParaRPr lang="en-US"/>
        </a:p>
      </dgm:t>
    </dgm:pt>
    <dgm:pt modelId="{9F9C19D8-9827-4C7E-8079-2917179F7E99}">
      <dgm:prSet/>
      <dgm:spPr/>
      <dgm:t>
        <a:bodyPr/>
        <a:lstStyle/>
        <a:p>
          <a:r>
            <a:rPr lang="en-US"/>
            <a:t>Coordinate with local jurisdictions, developers and other partners to maximize leveraging opportunities with new state funding for affordable and workforce housing development.</a:t>
          </a:r>
        </a:p>
      </dgm:t>
    </dgm:pt>
    <dgm:pt modelId="{D02C495A-EE1D-434D-BA11-376D1781D4FE}" type="parTrans" cxnId="{C9688DAF-F8C2-4CAA-B8F6-FB794C436CFD}">
      <dgm:prSet/>
      <dgm:spPr/>
      <dgm:t>
        <a:bodyPr/>
        <a:lstStyle/>
        <a:p>
          <a:endParaRPr lang="en-US"/>
        </a:p>
      </dgm:t>
    </dgm:pt>
    <dgm:pt modelId="{7014B24D-1C2D-4A69-BA59-FAC68DD1616B}" type="sibTrans" cxnId="{C9688DAF-F8C2-4CAA-B8F6-FB794C436CFD}">
      <dgm:prSet/>
      <dgm:spPr/>
      <dgm:t>
        <a:bodyPr/>
        <a:lstStyle/>
        <a:p>
          <a:endParaRPr lang="en-US"/>
        </a:p>
      </dgm:t>
    </dgm:pt>
    <dgm:pt modelId="{EE2F3B10-8F9D-4810-8D08-7AD0768608E4}" type="pres">
      <dgm:prSet presAssocID="{F267D274-5C24-4718-9F11-904A76FCB236}" presName="vert0" presStyleCnt="0">
        <dgm:presLayoutVars>
          <dgm:dir/>
          <dgm:animOne val="branch"/>
          <dgm:animLvl val="lvl"/>
        </dgm:presLayoutVars>
      </dgm:prSet>
      <dgm:spPr/>
    </dgm:pt>
    <dgm:pt modelId="{B3E12945-5D21-4729-B8F7-F2A09D722B2B}" type="pres">
      <dgm:prSet presAssocID="{C8D61328-5B66-42BC-9B55-769EDDC31AAC}" presName="thickLine" presStyleLbl="alignNode1" presStyleIdx="0" presStyleCnt="2"/>
      <dgm:spPr/>
    </dgm:pt>
    <dgm:pt modelId="{A6CEAA2D-6BC8-4E35-847C-D9298151CCE8}" type="pres">
      <dgm:prSet presAssocID="{C8D61328-5B66-42BC-9B55-769EDDC31AAC}" presName="horz1" presStyleCnt="0"/>
      <dgm:spPr/>
    </dgm:pt>
    <dgm:pt modelId="{8F845304-9A8B-4F05-A914-F5D18F7F1625}" type="pres">
      <dgm:prSet presAssocID="{C8D61328-5B66-42BC-9B55-769EDDC31AAC}" presName="tx1" presStyleLbl="revTx" presStyleIdx="0" presStyleCnt="2"/>
      <dgm:spPr/>
    </dgm:pt>
    <dgm:pt modelId="{E0CC784D-BC99-48A1-8783-1769E155111F}" type="pres">
      <dgm:prSet presAssocID="{C8D61328-5B66-42BC-9B55-769EDDC31AAC}" presName="vert1" presStyleCnt="0"/>
      <dgm:spPr/>
    </dgm:pt>
    <dgm:pt modelId="{AC70AFBA-85F8-4B9F-B2F3-11B2A9423565}" type="pres">
      <dgm:prSet presAssocID="{9F9C19D8-9827-4C7E-8079-2917179F7E99}" presName="thickLine" presStyleLbl="alignNode1" presStyleIdx="1" presStyleCnt="2"/>
      <dgm:spPr/>
    </dgm:pt>
    <dgm:pt modelId="{96FF57D7-5032-45F7-9C8B-BA0A20949FC5}" type="pres">
      <dgm:prSet presAssocID="{9F9C19D8-9827-4C7E-8079-2917179F7E99}" presName="horz1" presStyleCnt="0"/>
      <dgm:spPr/>
    </dgm:pt>
    <dgm:pt modelId="{C5FE7289-8B68-479E-971A-72F8B77A7FC6}" type="pres">
      <dgm:prSet presAssocID="{9F9C19D8-9827-4C7E-8079-2917179F7E99}" presName="tx1" presStyleLbl="revTx" presStyleIdx="1" presStyleCnt="2"/>
      <dgm:spPr/>
    </dgm:pt>
    <dgm:pt modelId="{B606FDC4-BA4C-43DB-B3D3-5D628297CB7C}" type="pres">
      <dgm:prSet presAssocID="{9F9C19D8-9827-4C7E-8079-2917179F7E99}" presName="vert1" presStyleCnt="0"/>
      <dgm:spPr/>
    </dgm:pt>
  </dgm:ptLst>
  <dgm:cxnLst>
    <dgm:cxn modelId="{27F37669-CE33-4C76-A911-BA49F21DCD34}" type="presOf" srcId="{9F9C19D8-9827-4C7E-8079-2917179F7E99}" destId="{C5FE7289-8B68-479E-971A-72F8B77A7FC6}" srcOrd="0" destOrd="0" presId="urn:microsoft.com/office/officeart/2008/layout/LinedList"/>
    <dgm:cxn modelId="{11E2EB6F-AE6D-42D3-9D10-96D66C38BE65}" srcId="{F267D274-5C24-4718-9F11-904A76FCB236}" destId="{C8D61328-5B66-42BC-9B55-769EDDC31AAC}" srcOrd="0" destOrd="0" parTransId="{6A73C00E-A625-419B-94DC-F2499B31F074}" sibTransId="{80E2712E-149D-4C61-A442-1973A921CAFD}"/>
    <dgm:cxn modelId="{78EB1A7F-B8FA-498C-9176-41A16C5E8B8F}" type="presOf" srcId="{C8D61328-5B66-42BC-9B55-769EDDC31AAC}" destId="{8F845304-9A8B-4F05-A914-F5D18F7F1625}" srcOrd="0" destOrd="0" presId="urn:microsoft.com/office/officeart/2008/layout/LinedList"/>
    <dgm:cxn modelId="{C9688DAF-F8C2-4CAA-B8F6-FB794C436CFD}" srcId="{F267D274-5C24-4718-9F11-904A76FCB236}" destId="{9F9C19D8-9827-4C7E-8079-2917179F7E99}" srcOrd="1" destOrd="0" parTransId="{D02C495A-EE1D-434D-BA11-376D1781D4FE}" sibTransId="{7014B24D-1C2D-4A69-BA59-FAC68DD1616B}"/>
    <dgm:cxn modelId="{D17D7DFC-C9CF-4A7C-A3A6-BF9B64BCED2C}" type="presOf" srcId="{F267D274-5C24-4718-9F11-904A76FCB236}" destId="{EE2F3B10-8F9D-4810-8D08-7AD0768608E4}" srcOrd="0" destOrd="0" presId="urn:microsoft.com/office/officeart/2008/layout/LinedList"/>
    <dgm:cxn modelId="{B22A311E-2860-43D8-8251-C2EBCA5D71F1}" type="presParOf" srcId="{EE2F3B10-8F9D-4810-8D08-7AD0768608E4}" destId="{B3E12945-5D21-4729-B8F7-F2A09D722B2B}" srcOrd="0" destOrd="0" presId="urn:microsoft.com/office/officeart/2008/layout/LinedList"/>
    <dgm:cxn modelId="{9D8AE6C5-8DA0-4342-AFF2-2B6A6B0F8C8A}" type="presParOf" srcId="{EE2F3B10-8F9D-4810-8D08-7AD0768608E4}" destId="{A6CEAA2D-6BC8-4E35-847C-D9298151CCE8}" srcOrd="1" destOrd="0" presId="urn:microsoft.com/office/officeart/2008/layout/LinedList"/>
    <dgm:cxn modelId="{ED283DFB-CE31-4037-AAE3-DD9F827A772C}" type="presParOf" srcId="{A6CEAA2D-6BC8-4E35-847C-D9298151CCE8}" destId="{8F845304-9A8B-4F05-A914-F5D18F7F1625}" srcOrd="0" destOrd="0" presId="urn:microsoft.com/office/officeart/2008/layout/LinedList"/>
    <dgm:cxn modelId="{99B92F4C-8A26-42E2-8127-DE4CA74A3F53}" type="presParOf" srcId="{A6CEAA2D-6BC8-4E35-847C-D9298151CCE8}" destId="{E0CC784D-BC99-48A1-8783-1769E155111F}" srcOrd="1" destOrd="0" presId="urn:microsoft.com/office/officeart/2008/layout/LinedList"/>
    <dgm:cxn modelId="{274C71BA-5B57-41A6-AA09-8C097AD7D7BC}" type="presParOf" srcId="{EE2F3B10-8F9D-4810-8D08-7AD0768608E4}" destId="{AC70AFBA-85F8-4B9F-B2F3-11B2A9423565}" srcOrd="2" destOrd="0" presId="urn:microsoft.com/office/officeart/2008/layout/LinedList"/>
    <dgm:cxn modelId="{11DDD327-F866-40C7-8C26-7EE6CA3D1806}" type="presParOf" srcId="{EE2F3B10-8F9D-4810-8D08-7AD0768608E4}" destId="{96FF57D7-5032-45F7-9C8B-BA0A20949FC5}" srcOrd="3" destOrd="0" presId="urn:microsoft.com/office/officeart/2008/layout/LinedList"/>
    <dgm:cxn modelId="{D1575926-9EC4-49B2-B331-7102D11227D8}" type="presParOf" srcId="{96FF57D7-5032-45F7-9C8B-BA0A20949FC5}" destId="{C5FE7289-8B68-479E-971A-72F8B77A7FC6}" srcOrd="0" destOrd="0" presId="urn:microsoft.com/office/officeart/2008/layout/LinedList"/>
    <dgm:cxn modelId="{78302794-F54A-41D5-9800-1C8A716915B9}" type="presParOf" srcId="{96FF57D7-5032-45F7-9C8B-BA0A20949FC5}" destId="{B606FDC4-BA4C-43DB-B3D3-5D628297CB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84C47-F26D-461C-A048-A8E04C9EB4FF}"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22B96429-CF66-4C12-9FC0-D6C858A53836}">
      <dgm:prSet custT="1"/>
      <dgm:spPr/>
      <dgm:t>
        <a:bodyPr/>
        <a:lstStyle/>
        <a:p>
          <a:r>
            <a:rPr lang="en-US" sz="4800" dirty="0"/>
            <a:t>EXPANDING SERVICES: </a:t>
          </a:r>
        </a:p>
      </dgm:t>
    </dgm:pt>
    <dgm:pt modelId="{6BFAF85D-7B84-44E4-AEB2-800690D13133}" type="parTrans" cxnId="{D3F2C8DE-A0CB-4920-8096-AE7BE512E525}">
      <dgm:prSet/>
      <dgm:spPr/>
      <dgm:t>
        <a:bodyPr/>
        <a:lstStyle/>
        <a:p>
          <a:endParaRPr lang="en-US"/>
        </a:p>
      </dgm:t>
    </dgm:pt>
    <dgm:pt modelId="{E042772C-AEF4-4565-9276-0A3CD6688E72}" type="sibTrans" cxnId="{D3F2C8DE-A0CB-4920-8096-AE7BE512E525}">
      <dgm:prSet/>
      <dgm:spPr/>
      <dgm:t>
        <a:bodyPr/>
        <a:lstStyle/>
        <a:p>
          <a:endParaRPr lang="en-US"/>
        </a:p>
      </dgm:t>
    </dgm:pt>
    <dgm:pt modelId="{2FFF065B-1009-43B1-8AAF-3E8DAC2D0820}">
      <dgm:prSet/>
      <dgm:spPr/>
      <dgm:t>
        <a:bodyPr/>
        <a:lstStyle/>
        <a:p>
          <a:r>
            <a:rPr lang="en-US" dirty="0"/>
            <a:t>Implemented the Homeless Outreach and Medical Engagement (HOME) team </a:t>
          </a:r>
        </a:p>
      </dgm:t>
    </dgm:pt>
    <dgm:pt modelId="{0D5D8829-696A-496F-89E0-E67D4CA7DEF3}" type="parTrans" cxnId="{32874D2B-9A19-4F28-B7B0-77EDB25E69BC}">
      <dgm:prSet/>
      <dgm:spPr/>
      <dgm:t>
        <a:bodyPr/>
        <a:lstStyle/>
        <a:p>
          <a:endParaRPr lang="en-US"/>
        </a:p>
      </dgm:t>
    </dgm:pt>
    <dgm:pt modelId="{C02F6E31-0113-4656-A86C-1D5276711C1C}" type="sibTrans" cxnId="{32874D2B-9A19-4F28-B7B0-77EDB25E69BC}">
      <dgm:prSet/>
      <dgm:spPr/>
      <dgm:t>
        <a:bodyPr/>
        <a:lstStyle/>
        <a:p>
          <a:endParaRPr lang="en-US"/>
        </a:p>
      </dgm:t>
    </dgm:pt>
    <dgm:pt modelId="{8C62716B-77FD-482C-A957-BDA3BD18902B}">
      <dgm:prSet/>
      <dgm:spPr/>
      <dgm:t>
        <a:bodyPr/>
        <a:lstStyle/>
        <a:p>
          <a:r>
            <a:rPr lang="en-US"/>
            <a:t>Coordinated multi-disciplinary case conferencing teams (HOT and the HRT) </a:t>
          </a:r>
        </a:p>
      </dgm:t>
    </dgm:pt>
    <dgm:pt modelId="{DA10AE89-420C-4EEB-A140-73AC0DB5A7A5}" type="parTrans" cxnId="{4A5D849C-FB21-4DFA-AA43-E752997DD0F0}">
      <dgm:prSet/>
      <dgm:spPr/>
      <dgm:t>
        <a:bodyPr/>
        <a:lstStyle/>
        <a:p>
          <a:endParaRPr lang="en-US"/>
        </a:p>
      </dgm:t>
    </dgm:pt>
    <dgm:pt modelId="{91C70F94-7154-48D5-8DBF-49645CDD23EE}" type="sibTrans" cxnId="{4A5D849C-FB21-4DFA-AA43-E752997DD0F0}">
      <dgm:prSet/>
      <dgm:spPr/>
      <dgm:t>
        <a:bodyPr/>
        <a:lstStyle/>
        <a:p>
          <a:endParaRPr lang="en-US"/>
        </a:p>
      </dgm:t>
    </dgm:pt>
    <dgm:pt modelId="{0DD3662A-8CAD-490F-BAF0-CEC45E6096AF}">
      <dgm:prSet/>
      <dgm:spPr/>
      <dgm:t>
        <a:bodyPr/>
        <a:lstStyle/>
        <a:p>
          <a:r>
            <a:rPr lang="en-US"/>
            <a:t>Expanded embedded case management at multiple agencies and institutions</a:t>
          </a:r>
        </a:p>
      </dgm:t>
    </dgm:pt>
    <dgm:pt modelId="{D1EA8B99-9039-4918-A59D-1F252AAFEF5B}" type="parTrans" cxnId="{A8B24018-4FCB-4D6E-B66C-399128F1F36D}">
      <dgm:prSet/>
      <dgm:spPr/>
      <dgm:t>
        <a:bodyPr/>
        <a:lstStyle/>
        <a:p>
          <a:endParaRPr lang="en-US"/>
        </a:p>
      </dgm:t>
    </dgm:pt>
    <dgm:pt modelId="{FAC01961-35B2-4DF7-8E23-FA78E14826A9}" type="sibTrans" cxnId="{A8B24018-4FCB-4D6E-B66C-399128F1F36D}">
      <dgm:prSet/>
      <dgm:spPr/>
      <dgm:t>
        <a:bodyPr/>
        <a:lstStyle/>
        <a:p>
          <a:endParaRPr lang="en-US"/>
        </a:p>
      </dgm:t>
    </dgm:pt>
    <dgm:pt modelId="{A0E97698-FC91-42DF-AAFF-F9D17A28046C}" type="pres">
      <dgm:prSet presAssocID="{C2584C47-F26D-461C-A048-A8E04C9EB4FF}" presName="vert0" presStyleCnt="0">
        <dgm:presLayoutVars>
          <dgm:dir/>
          <dgm:animOne val="branch"/>
          <dgm:animLvl val="lvl"/>
        </dgm:presLayoutVars>
      </dgm:prSet>
      <dgm:spPr/>
    </dgm:pt>
    <dgm:pt modelId="{3B6A4976-60AE-4EBB-B03E-6F55BDB58383}" type="pres">
      <dgm:prSet presAssocID="{22B96429-CF66-4C12-9FC0-D6C858A53836}" presName="thickLine" presStyleLbl="alignNode1" presStyleIdx="0" presStyleCnt="4"/>
      <dgm:spPr/>
    </dgm:pt>
    <dgm:pt modelId="{F1684E9A-ABFA-40E3-BC7E-A7D058ED830D}" type="pres">
      <dgm:prSet presAssocID="{22B96429-CF66-4C12-9FC0-D6C858A53836}" presName="horz1" presStyleCnt="0"/>
      <dgm:spPr/>
    </dgm:pt>
    <dgm:pt modelId="{5C0BB4D3-739E-48C7-9885-04760DE1169B}" type="pres">
      <dgm:prSet presAssocID="{22B96429-CF66-4C12-9FC0-D6C858A53836}" presName="tx1" presStyleLbl="revTx" presStyleIdx="0" presStyleCnt="4"/>
      <dgm:spPr/>
    </dgm:pt>
    <dgm:pt modelId="{06CEE665-29B8-4D50-87E0-8DC8C8980FCD}" type="pres">
      <dgm:prSet presAssocID="{22B96429-CF66-4C12-9FC0-D6C858A53836}" presName="vert1" presStyleCnt="0"/>
      <dgm:spPr/>
    </dgm:pt>
    <dgm:pt modelId="{12456C2D-0D8E-4F5A-8463-723D797EA278}" type="pres">
      <dgm:prSet presAssocID="{2FFF065B-1009-43B1-8AAF-3E8DAC2D0820}" presName="thickLine" presStyleLbl="alignNode1" presStyleIdx="1" presStyleCnt="4"/>
      <dgm:spPr/>
    </dgm:pt>
    <dgm:pt modelId="{ED067E97-3EB9-49BF-A61D-36C0C180B5E2}" type="pres">
      <dgm:prSet presAssocID="{2FFF065B-1009-43B1-8AAF-3E8DAC2D0820}" presName="horz1" presStyleCnt="0"/>
      <dgm:spPr/>
    </dgm:pt>
    <dgm:pt modelId="{9AC9575B-93E5-4F6E-BAA3-03A8933E25FA}" type="pres">
      <dgm:prSet presAssocID="{2FFF065B-1009-43B1-8AAF-3E8DAC2D0820}" presName="tx1" presStyleLbl="revTx" presStyleIdx="1" presStyleCnt="4"/>
      <dgm:spPr/>
    </dgm:pt>
    <dgm:pt modelId="{F733BA10-4B88-4635-9BDA-CC88317A5384}" type="pres">
      <dgm:prSet presAssocID="{2FFF065B-1009-43B1-8AAF-3E8DAC2D0820}" presName="vert1" presStyleCnt="0"/>
      <dgm:spPr/>
    </dgm:pt>
    <dgm:pt modelId="{D9363969-4086-42FE-97AD-3A7F1A3E6EB4}" type="pres">
      <dgm:prSet presAssocID="{8C62716B-77FD-482C-A957-BDA3BD18902B}" presName="thickLine" presStyleLbl="alignNode1" presStyleIdx="2" presStyleCnt="4"/>
      <dgm:spPr/>
    </dgm:pt>
    <dgm:pt modelId="{8A272698-23CE-4304-80F8-2EBB2BC0675D}" type="pres">
      <dgm:prSet presAssocID="{8C62716B-77FD-482C-A957-BDA3BD18902B}" presName="horz1" presStyleCnt="0"/>
      <dgm:spPr/>
    </dgm:pt>
    <dgm:pt modelId="{12A6EC53-A65E-4AA3-9950-A71EBC174B82}" type="pres">
      <dgm:prSet presAssocID="{8C62716B-77FD-482C-A957-BDA3BD18902B}" presName="tx1" presStyleLbl="revTx" presStyleIdx="2" presStyleCnt="4"/>
      <dgm:spPr/>
    </dgm:pt>
    <dgm:pt modelId="{FFBF8A82-29A8-4A1C-9AB4-BB68E1F6EEB2}" type="pres">
      <dgm:prSet presAssocID="{8C62716B-77FD-482C-A957-BDA3BD18902B}" presName="vert1" presStyleCnt="0"/>
      <dgm:spPr/>
    </dgm:pt>
    <dgm:pt modelId="{093E9FFE-92D7-4150-9DBB-1C32101BD87E}" type="pres">
      <dgm:prSet presAssocID="{0DD3662A-8CAD-490F-BAF0-CEC45E6096AF}" presName="thickLine" presStyleLbl="alignNode1" presStyleIdx="3" presStyleCnt="4"/>
      <dgm:spPr/>
    </dgm:pt>
    <dgm:pt modelId="{110795EA-F3A0-44C7-9E57-039C4C1F293B}" type="pres">
      <dgm:prSet presAssocID="{0DD3662A-8CAD-490F-BAF0-CEC45E6096AF}" presName="horz1" presStyleCnt="0"/>
      <dgm:spPr/>
    </dgm:pt>
    <dgm:pt modelId="{9449C468-D86B-4A80-958E-3332BB04764A}" type="pres">
      <dgm:prSet presAssocID="{0DD3662A-8CAD-490F-BAF0-CEC45E6096AF}" presName="tx1" presStyleLbl="revTx" presStyleIdx="3" presStyleCnt="4"/>
      <dgm:spPr/>
    </dgm:pt>
    <dgm:pt modelId="{8549FB73-3BDF-40E4-A8D5-178426CCBDE5}" type="pres">
      <dgm:prSet presAssocID="{0DD3662A-8CAD-490F-BAF0-CEC45E6096AF}" presName="vert1" presStyleCnt="0"/>
      <dgm:spPr/>
    </dgm:pt>
  </dgm:ptLst>
  <dgm:cxnLst>
    <dgm:cxn modelId="{C8916D17-E5FF-4D0B-976F-B0D2BFEB897A}" type="presOf" srcId="{22B96429-CF66-4C12-9FC0-D6C858A53836}" destId="{5C0BB4D3-739E-48C7-9885-04760DE1169B}" srcOrd="0" destOrd="0" presId="urn:microsoft.com/office/officeart/2008/layout/LinedList"/>
    <dgm:cxn modelId="{A8B24018-4FCB-4D6E-B66C-399128F1F36D}" srcId="{C2584C47-F26D-461C-A048-A8E04C9EB4FF}" destId="{0DD3662A-8CAD-490F-BAF0-CEC45E6096AF}" srcOrd="3" destOrd="0" parTransId="{D1EA8B99-9039-4918-A59D-1F252AAFEF5B}" sibTransId="{FAC01961-35B2-4DF7-8E23-FA78E14826A9}"/>
    <dgm:cxn modelId="{32874D2B-9A19-4F28-B7B0-77EDB25E69BC}" srcId="{C2584C47-F26D-461C-A048-A8E04C9EB4FF}" destId="{2FFF065B-1009-43B1-8AAF-3E8DAC2D0820}" srcOrd="1" destOrd="0" parTransId="{0D5D8829-696A-496F-89E0-E67D4CA7DEF3}" sibTransId="{C02F6E31-0113-4656-A86C-1D5276711C1C}"/>
    <dgm:cxn modelId="{B2D73E31-4A3A-4A97-AE29-F98F05F8E2DD}" type="presOf" srcId="{C2584C47-F26D-461C-A048-A8E04C9EB4FF}" destId="{A0E97698-FC91-42DF-AAFF-F9D17A28046C}" srcOrd="0" destOrd="0" presId="urn:microsoft.com/office/officeart/2008/layout/LinedList"/>
    <dgm:cxn modelId="{6B2F5243-1976-40D4-9585-3FF11038634F}" type="presOf" srcId="{0DD3662A-8CAD-490F-BAF0-CEC45E6096AF}" destId="{9449C468-D86B-4A80-958E-3332BB04764A}" srcOrd="0" destOrd="0" presId="urn:microsoft.com/office/officeart/2008/layout/LinedList"/>
    <dgm:cxn modelId="{4A5D849C-FB21-4DFA-AA43-E752997DD0F0}" srcId="{C2584C47-F26D-461C-A048-A8E04C9EB4FF}" destId="{8C62716B-77FD-482C-A957-BDA3BD18902B}" srcOrd="2" destOrd="0" parTransId="{DA10AE89-420C-4EEB-A140-73AC0DB5A7A5}" sibTransId="{91C70F94-7154-48D5-8DBF-49645CDD23EE}"/>
    <dgm:cxn modelId="{D3F2C8DE-A0CB-4920-8096-AE7BE512E525}" srcId="{C2584C47-F26D-461C-A048-A8E04C9EB4FF}" destId="{22B96429-CF66-4C12-9FC0-D6C858A53836}" srcOrd="0" destOrd="0" parTransId="{6BFAF85D-7B84-44E4-AEB2-800690D13133}" sibTransId="{E042772C-AEF4-4565-9276-0A3CD6688E72}"/>
    <dgm:cxn modelId="{B4226CEF-AA08-449C-B2E4-F17DA2B2D863}" type="presOf" srcId="{2FFF065B-1009-43B1-8AAF-3E8DAC2D0820}" destId="{9AC9575B-93E5-4F6E-BAA3-03A8933E25FA}" srcOrd="0" destOrd="0" presId="urn:microsoft.com/office/officeart/2008/layout/LinedList"/>
    <dgm:cxn modelId="{7B4644F9-E56A-4B35-B4AA-F36594F5F161}" type="presOf" srcId="{8C62716B-77FD-482C-A957-BDA3BD18902B}" destId="{12A6EC53-A65E-4AA3-9950-A71EBC174B82}" srcOrd="0" destOrd="0" presId="urn:microsoft.com/office/officeart/2008/layout/LinedList"/>
    <dgm:cxn modelId="{2115EC8E-2100-4374-B6FC-FE978CAA2589}" type="presParOf" srcId="{A0E97698-FC91-42DF-AAFF-F9D17A28046C}" destId="{3B6A4976-60AE-4EBB-B03E-6F55BDB58383}" srcOrd="0" destOrd="0" presId="urn:microsoft.com/office/officeart/2008/layout/LinedList"/>
    <dgm:cxn modelId="{E8273A8E-FDD3-4CA8-AD04-08C40E0BA07E}" type="presParOf" srcId="{A0E97698-FC91-42DF-AAFF-F9D17A28046C}" destId="{F1684E9A-ABFA-40E3-BC7E-A7D058ED830D}" srcOrd="1" destOrd="0" presId="urn:microsoft.com/office/officeart/2008/layout/LinedList"/>
    <dgm:cxn modelId="{E1BA733E-72D5-408E-868A-E389FDC609E9}" type="presParOf" srcId="{F1684E9A-ABFA-40E3-BC7E-A7D058ED830D}" destId="{5C0BB4D3-739E-48C7-9885-04760DE1169B}" srcOrd="0" destOrd="0" presId="urn:microsoft.com/office/officeart/2008/layout/LinedList"/>
    <dgm:cxn modelId="{1C469EF3-6AE6-4092-B69C-443DB675435A}" type="presParOf" srcId="{F1684E9A-ABFA-40E3-BC7E-A7D058ED830D}" destId="{06CEE665-29B8-4D50-87E0-8DC8C8980FCD}" srcOrd="1" destOrd="0" presId="urn:microsoft.com/office/officeart/2008/layout/LinedList"/>
    <dgm:cxn modelId="{9C50E021-F493-4BE1-A60D-9CF28627D8C9}" type="presParOf" srcId="{A0E97698-FC91-42DF-AAFF-F9D17A28046C}" destId="{12456C2D-0D8E-4F5A-8463-723D797EA278}" srcOrd="2" destOrd="0" presId="urn:microsoft.com/office/officeart/2008/layout/LinedList"/>
    <dgm:cxn modelId="{F8419E0F-067D-44B7-8FD6-5E2EB16F15FD}" type="presParOf" srcId="{A0E97698-FC91-42DF-AAFF-F9D17A28046C}" destId="{ED067E97-3EB9-49BF-A61D-36C0C180B5E2}" srcOrd="3" destOrd="0" presId="urn:microsoft.com/office/officeart/2008/layout/LinedList"/>
    <dgm:cxn modelId="{9F161321-5B25-4DC4-B017-8F13EB692D55}" type="presParOf" srcId="{ED067E97-3EB9-49BF-A61D-36C0C180B5E2}" destId="{9AC9575B-93E5-4F6E-BAA3-03A8933E25FA}" srcOrd="0" destOrd="0" presId="urn:microsoft.com/office/officeart/2008/layout/LinedList"/>
    <dgm:cxn modelId="{05C33C62-CC74-4A8F-AF5A-EB9184BF2E39}" type="presParOf" srcId="{ED067E97-3EB9-49BF-A61D-36C0C180B5E2}" destId="{F733BA10-4B88-4635-9BDA-CC88317A5384}" srcOrd="1" destOrd="0" presId="urn:microsoft.com/office/officeart/2008/layout/LinedList"/>
    <dgm:cxn modelId="{6B7B6A07-2182-4743-B994-C79AFD2826BA}" type="presParOf" srcId="{A0E97698-FC91-42DF-AAFF-F9D17A28046C}" destId="{D9363969-4086-42FE-97AD-3A7F1A3E6EB4}" srcOrd="4" destOrd="0" presId="urn:microsoft.com/office/officeart/2008/layout/LinedList"/>
    <dgm:cxn modelId="{ACD34149-126A-40A5-AAD3-43C39521F48A}" type="presParOf" srcId="{A0E97698-FC91-42DF-AAFF-F9D17A28046C}" destId="{8A272698-23CE-4304-80F8-2EBB2BC0675D}" srcOrd="5" destOrd="0" presId="urn:microsoft.com/office/officeart/2008/layout/LinedList"/>
    <dgm:cxn modelId="{7FA0C034-E39F-4049-80BF-F76C74A75F77}" type="presParOf" srcId="{8A272698-23CE-4304-80F8-2EBB2BC0675D}" destId="{12A6EC53-A65E-4AA3-9950-A71EBC174B82}" srcOrd="0" destOrd="0" presId="urn:microsoft.com/office/officeart/2008/layout/LinedList"/>
    <dgm:cxn modelId="{BFB73297-7280-49BE-AD95-E22BE40C94F7}" type="presParOf" srcId="{8A272698-23CE-4304-80F8-2EBB2BC0675D}" destId="{FFBF8A82-29A8-4A1C-9AB4-BB68E1F6EEB2}" srcOrd="1" destOrd="0" presId="urn:microsoft.com/office/officeart/2008/layout/LinedList"/>
    <dgm:cxn modelId="{EE9DCABF-6A4A-4B63-AD81-FC6286C08CA3}" type="presParOf" srcId="{A0E97698-FC91-42DF-AAFF-F9D17A28046C}" destId="{093E9FFE-92D7-4150-9DBB-1C32101BD87E}" srcOrd="6" destOrd="0" presId="urn:microsoft.com/office/officeart/2008/layout/LinedList"/>
    <dgm:cxn modelId="{3FDF7F8F-50F8-4CEF-806D-D7A1743076FC}" type="presParOf" srcId="{A0E97698-FC91-42DF-AAFF-F9D17A28046C}" destId="{110795EA-F3A0-44C7-9E57-039C4C1F293B}" srcOrd="7" destOrd="0" presId="urn:microsoft.com/office/officeart/2008/layout/LinedList"/>
    <dgm:cxn modelId="{6380EC7C-CFCB-4FBA-ABFC-DC239C0A9ACD}" type="presParOf" srcId="{110795EA-F3A0-44C7-9E57-039C4C1F293B}" destId="{9449C468-D86B-4A80-958E-3332BB04764A}" srcOrd="0" destOrd="0" presId="urn:microsoft.com/office/officeart/2008/layout/LinedList"/>
    <dgm:cxn modelId="{68DB1DE0-657F-459D-B65D-74149BA0DC39}" type="presParOf" srcId="{110795EA-F3A0-44C7-9E57-039C4C1F293B}" destId="{8549FB73-3BDF-40E4-A8D5-178426CCBD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584C47-F26D-461C-A048-A8E04C9EB4FF}"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22B96429-CF66-4C12-9FC0-D6C858A53836}">
      <dgm:prSet custT="1"/>
      <dgm:spPr/>
      <dgm:t>
        <a:bodyPr/>
        <a:lstStyle/>
        <a:p>
          <a:r>
            <a:rPr lang="en-US" sz="4800" dirty="0"/>
            <a:t>EXPANDING SHELTER: </a:t>
          </a:r>
        </a:p>
      </dgm:t>
    </dgm:pt>
    <dgm:pt modelId="{6BFAF85D-7B84-44E4-AEB2-800690D13133}" type="parTrans" cxnId="{D3F2C8DE-A0CB-4920-8096-AE7BE512E525}">
      <dgm:prSet/>
      <dgm:spPr/>
      <dgm:t>
        <a:bodyPr/>
        <a:lstStyle/>
        <a:p>
          <a:endParaRPr lang="en-US"/>
        </a:p>
      </dgm:t>
    </dgm:pt>
    <dgm:pt modelId="{E042772C-AEF4-4565-9276-0A3CD6688E72}" type="sibTrans" cxnId="{D3F2C8DE-A0CB-4920-8096-AE7BE512E525}">
      <dgm:prSet/>
      <dgm:spPr/>
      <dgm:t>
        <a:bodyPr/>
        <a:lstStyle/>
        <a:p>
          <a:endParaRPr lang="en-US"/>
        </a:p>
      </dgm:t>
    </dgm:pt>
    <dgm:pt modelId="{2FFF065B-1009-43B1-8AAF-3E8DAC2D0820}">
      <dgm:prSet/>
      <dgm:spPr/>
      <dgm:t>
        <a:bodyPr/>
        <a:lstStyle/>
        <a:p>
          <a:r>
            <a:rPr lang="en-US" dirty="0"/>
            <a:t>Expanded</a:t>
          </a:r>
          <a:r>
            <a:rPr lang="en-US" baseline="0" dirty="0"/>
            <a:t> shelter capacity, lowered barriers to access</a:t>
          </a:r>
          <a:endParaRPr lang="en-US" dirty="0"/>
        </a:p>
      </dgm:t>
    </dgm:pt>
    <dgm:pt modelId="{0D5D8829-696A-496F-89E0-E67D4CA7DEF3}" type="parTrans" cxnId="{32874D2B-9A19-4F28-B7B0-77EDB25E69BC}">
      <dgm:prSet/>
      <dgm:spPr/>
      <dgm:t>
        <a:bodyPr/>
        <a:lstStyle/>
        <a:p>
          <a:endParaRPr lang="en-US"/>
        </a:p>
      </dgm:t>
    </dgm:pt>
    <dgm:pt modelId="{C02F6E31-0113-4656-A86C-1D5276711C1C}" type="sibTrans" cxnId="{32874D2B-9A19-4F28-B7B0-77EDB25E69BC}">
      <dgm:prSet/>
      <dgm:spPr/>
      <dgm:t>
        <a:bodyPr/>
        <a:lstStyle/>
        <a:p>
          <a:endParaRPr lang="en-US"/>
        </a:p>
      </dgm:t>
    </dgm:pt>
    <dgm:pt modelId="{8C62716B-77FD-482C-A957-BDA3BD18902B}">
      <dgm:prSet/>
      <dgm:spPr/>
      <dgm:t>
        <a:bodyPr/>
        <a:lstStyle/>
        <a:p>
          <a:r>
            <a:rPr lang="en-US" dirty="0"/>
            <a:t>Implemented Recuperative Care at the Shelter </a:t>
          </a:r>
        </a:p>
      </dgm:t>
    </dgm:pt>
    <dgm:pt modelId="{DA10AE89-420C-4EEB-A140-73AC0DB5A7A5}" type="parTrans" cxnId="{4A5D849C-FB21-4DFA-AA43-E752997DD0F0}">
      <dgm:prSet/>
      <dgm:spPr/>
      <dgm:t>
        <a:bodyPr/>
        <a:lstStyle/>
        <a:p>
          <a:endParaRPr lang="en-US"/>
        </a:p>
      </dgm:t>
    </dgm:pt>
    <dgm:pt modelId="{91C70F94-7154-48D5-8DBF-49645CDD23EE}" type="sibTrans" cxnId="{4A5D849C-FB21-4DFA-AA43-E752997DD0F0}">
      <dgm:prSet/>
      <dgm:spPr/>
      <dgm:t>
        <a:bodyPr/>
        <a:lstStyle/>
        <a:p>
          <a:endParaRPr lang="en-US"/>
        </a:p>
      </dgm:t>
    </dgm:pt>
    <dgm:pt modelId="{0DD3662A-8CAD-490F-BAF0-CEC45E6096AF}">
      <dgm:prSet/>
      <dgm:spPr/>
      <dgm:t>
        <a:bodyPr/>
        <a:lstStyle/>
        <a:p>
          <a:r>
            <a:rPr lang="en-US" dirty="0"/>
            <a:t>Strengthened Extreme Weather Shelters </a:t>
          </a:r>
        </a:p>
      </dgm:t>
    </dgm:pt>
    <dgm:pt modelId="{D1EA8B99-9039-4918-A59D-1F252AAFEF5B}" type="parTrans" cxnId="{A8B24018-4FCB-4D6E-B66C-399128F1F36D}">
      <dgm:prSet/>
      <dgm:spPr/>
      <dgm:t>
        <a:bodyPr/>
        <a:lstStyle/>
        <a:p>
          <a:endParaRPr lang="en-US"/>
        </a:p>
      </dgm:t>
    </dgm:pt>
    <dgm:pt modelId="{FAC01961-35B2-4DF7-8E23-FA78E14826A9}" type="sibTrans" cxnId="{A8B24018-4FCB-4D6E-B66C-399128F1F36D}">
      <dgm:prSet/>
      <dgm:spPr/>
      <dgm:t>
        <a:bodyPr/>
        <a:lstStyle/>
        <a:p>
          <a:endParaRPr lang="en-US"/>
        </a:p>
      </dgm:t>
    </dgm:pt>
    <dgm:pt modelId="{80A76D9C-60D5-47EC-BB29-12FFC9701967}" type="pres">
      <dgm:prSet presAssocID="{C2584C47-F26D-461C-A048-A8E04C9EB4FF}" presName="vert0" presStyleCnt="0">
        <dgm:presLayoutVars>
          <dgm:dir/>
          <dgm:animOne val="branch"/>
          <dgm:animLvl val="lvl"/>
        </dgm:presLayoutVars>
      </dgm:prSet>
      <dgm:spPr/>
    </dgm:pt>
    <dgm:pt modelId="{BBC8D870-9BB7-4A18-BB82-1EBCF6359005}" type="pres">
      <dgm:prSet presAssocID="{22B96429-CF66-4C12-9FC0-D6C858A53836}" presName="thickLine" presStyleLbl="alignNode1" presStyleIdx="0" presStyleCnt="4"/>
      <dgm:spPr/>
    </dgm:pt>
    <dgm:pt modelId="{D0F4041F-25EF-4FEA-9F84-B6DABB0E63A4}" type="pres">
      <dgm:prSet presAssocID="{22B96429-CF66-4C12-9FC0-D6C858A53836}" presName="horz1" presStyleCnt="0"/>
      <dgm:spPr/>
    </dgm:pt>
    <dgm:pt modelId="{1A763924-9797-4BA7-BA7E-F575B21BB767}" type="pres">
      <dgm:prSet presAssocID="{22B96429-CF66-4C12-9FC0-D6C858A53836}" presName="tx1" presStyleLbl="revTx" presStyleIdx="0" presStyleCnt="4"/>
      <dgm:spPr/>
    </dgm:pt>
    <dgm:pt modelId="{533533C1-43D0-495A-8B83-0B1405D9B093}" type="pres">
      <dgm:prSet presAssocID="{22B96429-CF66-4C12-9FC0-D6C858A53836}" presName="vert1" presStyleCnt="0"/>
      <dgm:spPr/>
    </dgm:pt>
    <dgm:pt modelId="{5601A249-9C83-4ECB-9342-1F3E3721D5DA}" type="pres">
      <dgm:prSet presAssocID="{2FFF065B-1009-43B1-8AAF-3E8DAC2D0820}" presName="thickLine" presStyleLbl="alignNode1" presStyleIdx="1" presStyleCnt="4"/>
      <dgm:spPr/>
    </dgm:pt>
    <dgm:pt modelId="{18E6B4C2-65A9-412C-9CB1-3AAE3F60AC61}" type="pres">
      <dgm:prSet presAssocID="{2FFF065B-1009-43B1-8AAF-3E8DAC2D0820}" presName="horz1" presStyleCnt="0"/>
      <dgm:spPr/>
    </dgm:pt>
    <dgm:pt modelId="{022F8E55-8C41-416B-8E46-B1FEB14FBA1D}" type="pres">
      <dgm:prSet presAssocID="{2FFF065B-1009-43B1-8AAF-3E8DAC2D0820}" presName="tx1" presStyleLbl="revTx" presStyleIdx="1" presStyleCnt="4"/>
      <dgm:spPr/>
    </dgm:pt>
    <dgm:pt modelId="{D83FD74A-7F3A-4EA3-B1E9-D28814CDE523}" type="pres">
      <dgm:prSet presAssocID="{2FFF065B-1009-43B1-8AAF-3E8DAC2D0820}" presName="vert1" presStyleCnt="0"/>
      <dgm:spPr/>
    </dgm:pt>
    <dgm:pt modelId="{849CE6F1-F164-47FB-A764-7CD28D7AF869}" type="pres">
      <dgm:prSet presAssocID="{8C62716B-77FD-482C-A957-BDA3BD18902B}" presName="thickLine" presStyleLbl="alignNode1" presStyleIdx="2" presStyleCnt="4"/>
      <dgm:spPr/>
    </dgm:pt>
    <dgm:pt modelId="{0D0EA136-0017-45F0-B68B-C605E9652DA4}" type="pres">
      <dgm:prSet presAssocID="{8C62716B-77FD-482C-A957-BDA3BD18902B}" presName="horz1" presStyleCnt="0"/>
      <dgm:spPr/>
    </dgm:pt>
    <dgm:pt modelId="{3B50C11D-E7F8-4641-B561-520DF344EB44}" type="pres">
      <dgm:prSet presAssocID="{8C62716B-77FD-482C-A957-BDA3BD18902B}" presName="tx1" presStyleLbl="revTx" presStyleIdx="2" presStyleCnt="4"/>
      <dgm:spPr/>
    </dgm:pt>
    <dgm:pt modelId="{A08F44B1-8C49-4518-9576-001974906CBB}" type="pres">
      <dgm:prSet presAssocID="{8C62716B-77FD-482C-A957-BDA3BD18902B}" presName="vert1" presStyleCnt="0"/>
      <dgm:spPr/>
    </dgm:pt>
    <dgm:pt modelId="{3FA24A53-483A-430E-8F52-28654F510910}" type="pres">
      <dgm:prSet presAssocID="{0DD3662A-8CAD-490F-BAF0-CEC45E6096AF}" presName="thickLine" presStyleLbl="alignNode1" presStyleIdx="3" presStyleCnt="4"/>
      <dgm:spPr/>
    </dgm:pt>
    <dgm:pt modelId="{8D8D54F3-1616-4993-9563-9436EEB9233D}" type="pres">
      <dgm:prSet presAssocID="{0DD3662A-8CAD-490F-BAF0-CEC45E6096AF}" presName="horz1" presStyleCnt="0"/>
      <dgm:spPr/>
    </dgm:pt>
    <dgm:pt modelId="{D00C236F-2178-4A30-B521-C7C7E7ABAFA4}" type="pres">
      <dgm:prSet presAssocID="{0DD3662A-8CAD-490F-BAF0-CEC45E6096AF}" presName="tx1" presStyleLbl="revTx" presStyleIdx="3" presStyleCnt="4"/>
      <dgm:spPr/>
    </dgm:pt>
    <dgm:pt modelId="{AA9C8D42-E9E0-4E9E-9129-3CA66C9476A0}" type="pres">
      <dgm:prSet presAssocID="{0DD3662A-8CAD-490F-BAF0-CEC45E6096AF}" presName="vert1" presStyleCnt="0"/>
      <dgm:spPr/>
    </dgm:pt>
  </dgm:ptLst>
  <dgm:cxnLst>
    <dgm:cxn modelId="{2E22B805-A99E-426A-B9CA-93F2096DD265}" type="presOf" srcId="{22B96429-CF66-4C12-9FC0-D6C858A53836}" destId="{1A763924-9797-4BA7-BA7E-F575B21BB767}" srcOrd="0" destOrd="0" presId="urn:microsoft.com/office/officeart/2008/layout/LinedList"/>
    <dgm:cxn modelId="{A8B24018-4FCB-4D6E-B66C-399128F1F36D}" srcId="{C2584C47-F26D-461C-A048-A8E04C9EB4FF}" destId="{0DD3662A-8CAD-490F-BAF0-CEC45E6096AF}" srcOrd="3" destOrd="0" parTransId="{D1EA8B99-9039-4918-A59D-1F252AAFEF5B}" sibTransId="{FAC01961-35B2-4DF7-8E23-FA78E14826A9}"/>
    <dgm:cxn modelId="{32874D2B-9A19-4F28-B7B0-77EDB25E69BC}" srcId="{C2584C47-F26D-461C-A048-A8E04C9EB4FF}" destId="{2FFF065B-1009-43B1-8AAF-3E8DAC2D0820}" srcOrd="1" destOrd="0" parTransId="{0D5D8829-696A-496F-89E0-E67D4CA7DEF3}" sibTransId="{C02F6E31-0113-4656-A86C-1D5276711C1C}"/>
    <dgm:cxn modelId="{5AE27A72-FBE4-47E8-ADF5-0C47DCEAEC7B}" type="presOf" srcId="{2FFF065B-1009-43B1-8AAF-3E8DAC2D0820}" destId="{022F8E55-8C41-416B-8E46-B1FEB14FBA1D}" srcOrd="0" destOrd="0" presId="urn:microsoft.com/office/officeart/2008/layout/LinedList"/>
    <dgm:cxn modelId="{EF0BA174-40A5-4792-9EFA-D38827D55E7D}" type="presOf" srcId="{0DD3662A-8CAD-490F-BAF0-CEC45E6096AF}" destId="{D00C236F-2178-4A30-B521-C7C7E7ABAFA4}" srcOrd="0" destOrd="0" presId="urn:microsoft.com/office/officeart/2008/layout/LinedList"/>
    <dgm:cxn modelId="{E5F3B159-5F23-4850-AE93-F75CF0BB366D}" type="presOf" srcId="{8C62716B-77FD-482C-A957-BDA3BD18902B}" destId="{3B50C11D-E7F8-4641-B561-520DF344EB44}" srcOrd="0" destOrd="0" presId="urn:microsoft.com/office/officeart/2008/layout/LinedList"/>
    <dgm:cxn modelId="{DA1A578C-0A85-49DB-A971-54C73A6FE2AF}" type="presOf" srcId="{C2584C47-F26D-461C-A048-A8E04C9EB4FF}" destId="{80A76D9C-60D5-47EC-BB29-12FFC9701967}" srcOrd="0" destOrd="0" presId="urn:microsoft.com/office/officeart/2008/layout/LinedList"/>
    <dgm:cxn modelId="{4A5D849C-FB21-4DFA-AA43-E752997DD0F0}" srcId="{C2584C47-F26D-461C-A048-A8E04C9EB4FF}" destId="{8C62716B-77FD-482C-A957-BDA3BD18902B}" srcOrd="2" destOrd="0" parTransId="{DA10AE89-420C-4EEB-A140-73AC0DB5A7A5}" sibTransId="{91C70F94-7154-48D5-8DBF-49645CDD23EE}"/>
    <dgm:cxn modelId="{D3F2C8DE-A0CB-4920-8096-AE7BE512E525}" srcId="{C2584C47-F26D-461C-A048-A8E04C9EB4FF}" destId="{22B96429-CF66-4C12-9FC0-D6C858A53836}" srcOrd="0" destOrd="0" parTransId="{6BFAF85D-7B84-44E4-AEB2-800690D13133}" sibTransId="{E042772C-AEF4-4565-9276-0A3CD6688E72}"/>
    <dgm:cxn modelId="{D7E30E1E-8524-48BA-8B6A-0AF55784FF0A}" type="presParOf" srcId="{80A76D9C-60D5-47EC-BB29-12FFC9701967}" destId="{BBC8D870-9BB7-4A18-BB82-1EBCF6359005}" srcOrd="0" destOrd="0" presId="urn:microsoft.com/office/officeart/2008/layout/LinedList"/>
    <dgm:cxn modelId="{80E7BE9A-A163-4DDC-8B31-B5E60E3FD614}" type="presParOf" srcId="{80A76D9C-60D5-47EC-BB29-12FFC9701967}" destId="{D0F4041F-25EF-4FEA-9F84-B6DABB0E63A4}" srcOrd="1" destOrd="0" presId="urn:microsoft.com/office/officeart/2008/layout/LinedList"/>
    <dgm:cxn modelId="{4D35709C-5458-45A9-979F-B8C055F68556}" type="presParOf" srcId="{D0F4041F-25EF-4FEA-9F84-B6DABB0E63A4}" destId="{1A763924-9797-4BA7-BA7E-F575B21BB767}" srcOrd="0" destOrd="0" presId="urn:microsoft.com/office/officeart/2008/layout/LinedList"/>
    <dgm:cxn modelId="{18D18C1B-CBDE-4405-9475-01FD431C5980}" type="presParOf" srcId="{D0F4041F-25EF-4FEA-9F84-B6DABB0E63A4}" destId="{533533C1-43D0-495A-8B83-0B1405D9B093}" srcOrd="1" destOrd="0" presId="urn:microsoft.com/office/officeart/2008/layout/LinedList"/>
    <dgm:cxn modelId="{5BE48ED2-6A0D-4602-A357-572FEA7E5D3E}" type="presParOf" srcId="{80A76D9C-60D5-47EC-BB29-12FFC9701967}" destId="{5601A249-9C83-4ECB-9342-1F3E3721D5DA}" srcOrd="2" destOrd="0" presId="urn:microsoft.com/office/officeart/2008/layout/LinedList"/>
    <dgm:cxn modelId="{AA387E54-9E7F-48E1-BE17-6470A008FB96}" type="presParOf" srcId="{80A76D9C-60D5-47EC-BB29-12FFC9701967}" destId="{18E6B4C2-65A9-412C-9CB1-3AAE3F60AC61}" srcOrd="3" destOrd="0" presId="urn:microsoft.com/office/officeart/2008/layout/LinedList"/>
    <dgm:cxn modelId="{72FF0E5B-6EA4-4E1B-827E-D2C05DC1C460}" type="presParOf" srcId="{18E6B4C2-65A9-412C-9CB1-3AAE3F60AC61}" destId="{022F8E55-8C41-416B-8E46-B1FEB14FBA1D}" srcOrd="0" destOrd="0" presId="urn:microsoft.com/office/officeart/2008/layout/LinedList"/>
    <dgm:cxn modelId="{69C5CE83-12B8-4204-8A23-44ED933A69D5}" type="presParOf" srcId="{18E6B4C2-65A9-412C-9CB1-3AAE3F60AC61}" destId="{D83FD74A-7F3A-4EA3-B1E9-D28814CDE523}" srcOrd="1" destOrd="0" presId="urn:microsoft.com/office/officeart/2008/layout/LinedList"/>
    <dgm:cxn modelId="{7FC05306-70FD-4A43-A43D-E5BB5A33D705}" type="presParOf" srcId="{80A76D9C-60D5-47EC-BB29-12FFC9701967}" destId="{849CE6F1-F164-47FB-A764-7CD28D7AF869}" srcOrd="4" destOrd="0" presId="urn:microsoft.com/office/officeart/2008/layout/LinedList"/>
    <dgm:cxn modelId="{44EE7EC2-6371-4683-A3EB-DE2FF786D5F3}" type="presParOf" srcId="{80A76D9C-60D5-47EC-BB29-12FFC9701967}" destId="{0D0EA136-0017-45F0-B68B-C605E9652DA4}" srcOrd="5" destOrd="0" presId="urn:microsoft.com/office/officeart/2008/layout/LinedList"/>
    <dgm:cxn modelId="{7CF5585B-30F0-4FB6-A6F7-2A4AA2C4C32E}" type="presParOf" srcId="{0D0EA136-0017-45F0-B68B-C605E9652DA4}" destId="{3B50C11D-E7F8-4641-B561-520DF344EB44}" srcOrd="0" destOrd="0" presId="urn:microsoft.com/office/officeart/2008/layout/LinedList"/>
    <dgm:cxn modelId="{303D8010-A0A9-497B-8971-7D5E509C4629}" type="presParOf" srcId="{0D0EA136-0017-45F0-B68B-C605E9652DA4}" destId="{A08F44B1-8C49-4518-9576-001974906CBB}" srcOrd="1" destOrd="0" presId="urn:microsoft.com/office/officeart/2008/layout/LinedList"/>
    <dgm:cxn modelId="{20A38BCA-E337-4CF6-8CB8-370FB86D69A6}" type="presParOf" srcId="{80A76D9C-60D5-47EC-BB29-12FFC9701967}" destId="{3FA24A53-483A-430E-8F52-28654F510910}" srcOrd="6" destOrd="0" presId="urn:microsoft.com/office/officeart/2008/layout/LinedList"/>
    <dgm:cxn modelId="{4E785F0C-0764-48B3-9507-D84A4B2F707B}" type="presParOf" srcId="{80A76D9C-60D5-47EC-BB29-12FFC9701967}" destId="{8D8D54F3-1616-4993-9563-9436EEB9233D}" srcOrd="7" destOrd="0" presId="urn:microsoft.com/office/officeart/2008/layout/LinedList"/>
    <dgm:cxn modelId="{21E38777-B3EC-477F-B047-39F596F4B367}" type="presParOf" srcId="{8D8D54F3-1616-4993-9563-9436EEB9233D}" destId="{D00C236F-2178-4A30-B521-C7C7E7ABAFA4}" srcOrd="0" destOrd="0" presId="urn:microsoft.com/office/officeart/2008/layout/LinedList"/>
    <dgm:cxn modelId="{2A2E8992-6E7A-4F2C-861F-DEAC781D4C24}" type="presParOf" srcId="{8D8D54F3-1616-4993-9563-9436EEB9233D}" destId="{AA9C8D42-E9E0-4E9E-9129-3CA66C9476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584C47-F26D-461C-A048-A8E04C9EB4FF}"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22B96429-CF66-4C12-9FC0-D6C858A53836}">
      <dgm:prSet custT="1"/>
      <dgm:spPr/>
      <dgm:t>
        <a:bodyPr/>
        <a:lstStyle/>
        <a:p>
          <a:r>
            <a:rPr lang="en-US" sz="2800" b="1" dirty="0"/>
            <a:t>EXPANDED HOUSING OPPORTUNITIES</a:t>
          </a:r>
          <a:endParaRPr lang="en-US" sz="2800" dirty="0"/>
        </a:p>
      </dgm:t>
    </dgm:pt>
    <dgm:pt modelId="{6BFAF85D-7B84-44E4-AEB2-800690D13133}" type="parTrans" cxnId="{D3F2C8DE-A0CB-4920-8096-AE7BE512E525}">
      <dgm:prSet/>
      <dgm:spPr/>
      <dgm:t>
        <a:bodyPr/>
        <a:lstStyle/>
        <a:p>
          <a:endParaRPr lang="en-US"/>
        </a:p>
      </dgm:t>
    </dgm:pt>
    <dgm:pt modelId="{E042772C-AEF4-4565-9276-0A3CD6688E72}" type="sibTrans" cxnId="{D3F2C8DE-A0CB-4920-8096-AE7BE512E525}">
      <dgm:prSet/>
      <dgm:spPr/>
      <dgm:t>
        <a:bodyPr/>
        <a:lstStyle/>
        <a:p>
          <a:endParaRPr lang="en-US"/>
        </a:p>
      </dgm:t>
    </dgm:pt>
    <dgm:pt modelId="{2FFF065B-1009-43B1-8AAF-3E8DAC2D0820}">
      <dgm:prSet/>
      <dgm:spPr/>
      <dgm:t>
        <a:bodyPr/>
        <a:lstStyle/>
        <a:p>
          <a:r>
            <a:rPr lang="en-US" dirty="0"/>
            <a:t>Implemented Bridges 2 Housing – Low barrier, Housing First Pilot</a:t>
          </a:r>
        </a:p>
      </dgm:t>
    </dgm:pt>
    <dgm:pt modelId="{0D5D8829-696A-496F-89E0-E67D4CA7DEF3}" type="parTrans" cxnId="{32874D2B-9A19-4F28-B7B0-77EDB25E69BC}">
      <dgm:prSet/>
      <dgm:spPr/>
      <dgm:t>
        <a:bodyPr/>
        <a:lstStyle/>
        <a:p>
          <a:endParaRPr lang="en-US"/>
        </a:p>
      </dgm:t>
    </dgm:pt>
    <dgm:pt modelId="{C02F6E31-0113-4656-A86C-1D5276711C1C}" type="sibTrans" cxnId="{32874D2B-9A19-4F28-B7B0-77EDB25E69BC}">
      <dgm:prSet/>
      <dgm:spPr/>
      <dgm:t>
        <a:bodyPr/>
        <a:lstStyle/>
        <a:p>
          <a:endParaRPr lang="en-US"/>
        </a:p>
      </dgm:t>
    </dgm:pt>
    <dgm:pt modelId="{8C62716B-77FD-482C-A957-BDA3BD18902B}">
      <dgm:prSet/>
      <dgm:spPr/>
      <dgm:t>
        <a:bodyPr/>
        <a:lstStyle/>
        <a:p>
          <a:r>
            <a:rPr lang="en-US" dirty="0"/>
            <a:t>Awarded No Place Like Home, funding for a 40-unit low income housing development </a:t>
          </a:r>
        </a:p>
      </dgm:t>
    </dgm:pt>
    <dgm:pt modelId="{DA10AE89-420C-4EEB-A140-73AC0DB5A7A5}" type="parTrans" cxnId="{4A5D849C-FB21-4DFA-AA43-E752997DD0F0}">
      <dgm:prSet/>
      <dgm:spPr/>
      <dgm:t>
        <a:bodyPr/>
        <a:lstStyle/>
        <a:p>
          <a:endParaRPr lang="en-US"/>
        </a:p>
      </dgm:t>
    </dgm:pt>
    <dgm:pt modelId="{91C70F94-7154-48D5-8DBF-49645CDD23EE}" type="sibTrans" cxnId="{4A5D849C-FB21-4DFA-AA43-E752997DD0F0}">
      <dgm:prSet/>
      <dgm:spPr/>
      <dgm:t>
        <a:bodyPr/>
        <a:lstStyle/>
        <a:p>
          <a:endParaRPr lang="en-US"/>
        </a:p>
      </dgm:t>
    </dgm:pt>
    <dgm:pt modelId="{0DD3662A-8CAD-490F-BAF0-CEC45E6096AF}">
      <dgm:prSet/>
      <dgm:spPr/>
      <dgm:t>
        <a:bodyPr/>
        <a:lstStyle/>
        <a:p>
          <a:r>
            <a:rPr lang="en-US" dirty="0"/>
            <a:t>Landlord Recruitment and Retention </a:t>
          </a:r>
        </a:p>
      </dgm:t>
    </dgm:pt>
    <dgm:pt modelId="{D1EA8B99-9039-4918-A59D-1F252AAFEF5B}" type="parTrans" cxnId="{A8B24018-4FCB-4D6E-B66C-399128F1F36D}">
      <dgm:prSet/>
      <dgm:spPr/>
      <dgm:t>
        <a:bodyPr/>
        <a:lstStyle/>
        <a:p>
          <a:endParaRPr lang="en-US"/>
        </a:p>
      </dgm:t>
    </dgm:pt>
    <dgm:pt modelId="{FAC01961-35B2-4DF7-8E23-FA78E14826A9}" type="sibTrans" cxnId="{A8B24018-4FCB-4D6E-B66C-399128F1F36D}">
      <dgm:prSet/>
      <dgm:spPr/>
      <dgm:t>
        <a:bodyPr/>
        <a:lstStyle/>
        <a:p>
          <a:endParaRPr lang="en-US"/>
        </a:p>
      </dgm:t>
    </dgm:pt>
    <dgm:pt modelId="{37962178-1E45-4C95-8155-39205E23715E}">
      <dgm:prSet/>
      <dgm:spPr/>
      <dgm:t>
        <a:bodyPr/>
        <a:lstStyle/>
        <a:p>
          <a:r>
            <a:rPr lang="en-US" dirty="0"/>
            <a:t>Lone Oak, Truckee Lofts and Courtyards </a:t>
          </a:r>
        </a:p>
      </dgm:t>
    </dgm:pt>
    <dgm:pt modelId="{FCF42F7E-8615-4EBD-A73C-65C12C559B7D}" type="parTrans" cxnId="{37C1FBFF-F976-43C7-ACAD-23BC17EB788B}">
      <dgm:prSet/>
      <dgm:spPr/>
      <dgm:t>
        <a:bodyPr/>
        <a:lstStyle/>
        <a:p>
          <a:endParaRPr lang="en-US"/>
        </a:p>
      </dgm:t>
    </dgm:pt>
    <dgm:pt modelId="{B41A810B-26C6-4BB6-9B46-182399693FF7}" type="sibTrans" cxnId="{37C1FBFF-F976-43C7-ACAD-23BC17EB788B}">
      <dgm:prSet/>
      <dgm:spPr/>
      <dgm:t>
        <a:bodyPr/>
        <a:lstStyle/>
        <a:p>
          <a:endParaRPr lang="en-US"/>
        </a:p>
      </dgm:t>
    </dgm:pt>
    <dgm:pt modelId="{CEDA2E0E-3BE9-4096-BCE7-EC38EC46AD9A}" type="pres">
      <dgm:prSet presAssocID="{C2584C47-F26D-461C-A048-A8E04C9EB4FF}" presName="vert0" presStyleCnt="0">
        <dgm:presLayoutVars>
          <dgm:dir/>
          <dgm:animOne val="branch"/>
          <dgm:animLvl val="lvl"/>
        </dgm:presLayoutVars>
      </dgm:prSet>
      <dgm:spPr/>
    </dgm:pt>
    <dgm:pt modelId="{BFD79429-797C-4D5A-8811-A59DEA10C15C}" type="pres">
      <dgm:prSet presAssocID="{22B96429-CF66-4C12-9FC0-D6C858A53836}" presName="thickLine" presStyleLbl="alignNode1" presStyleIdx="0" presStyleCnt="5"/>
      <dgm:spPr/>
    </dgm:pt>
    <dgm:pt modelId="{6FB590F1-1D03-4401-826B-F4AD6814F7AA}" type="pres">
      <dgm:prSet presAssocID="{22B96429-CF66-4C12-9FC0-D6C858A53836}" presName="horz1" presStyleCnt="0"/>
      <dgm:spPr/>
    </dgm:pt>
    <dgm:pt modelId="{C0B4F779-9363-4E71-90D0-01613F12489E}" type="pres">
      <dgm:prSet presAssocID="{22B96429-CF66-4C12-9FC0-D6C858A53836}" presName="tx1" presStyleLbl="revTx" presStyleIdx="0" presStyleCnt="5"/>
      <dgm:spPr/>
    </dgm:pt>
    <dgm:pt modelId="{C6C56110-5382-4751-8C4F-9FED4D57EA03}" type="pres">
      <dgm:prSet presAssocID="{22B96429-CF66-4C12-9FC0-D6C858A53836}" presName="vert1" presStyleCnt="0"/>
      <dgm:spPr/>
    </dgm:pt>
    <dgm:pt modelId="{6F8F6F01-D308-455D-AF7B-DAA722282EB8}" type="pres">
      <dgm:prSet presAssocID="{2FFF065B-1009-43B1-8AAF-3E8DAC2D0820}" presName="thickLine" presStyleLbl="alignNode1" presStyleIdx="1" presStyleCnt="5"/>
      <dgm:spPr/>
    </dgm:pt>
    <dgm:pt modelId="{0E827049-66A1-4FC0-97F1-0CE3A170C1D5}" type="pres">
      <dgm:prSet presAssocID="{2FFF065B-1009-43B1-8AAF-3E8DAC2D0820}" presName="horz1" presStyleCnt="0"/>
      <dgm:spPr/>
    </dgm:pt>
    <dgm:pt modelId="{E1BFA04F-2499-4DF2-BB4C-EF646769E728}" type="pres">
      <dgm:prSet presAssocID="{2FFF065B-1009-43B1-8AAF-3E8DAC2D0820}" presName="tx1" presStyleLbl="revTx" presStyleIdx="1" presStyleCnt="5"/>
      <dgm:spPr/>
    </dgm:pt>
    <dgm:pt modelId="{195C63C8-993D-439C-B7FC-D24185568068}" type="pres">
      <dgm:prSet presAssocID="{2FFF065B-1009-43B1-8AAF-3E8DAC2D0820}" presName="vert1" presStyleCnt="0"/>
      <dgm:spPr/>
    </dgm:pt>
    <dgm:pt modelId="{43F5D0E0-737F-45BB-9AEF-5DBA122BD202}" type="pres">
      <dgm:prSet presAssocID="{8C62716B-77FD-482C-A957-BDA3BD18902B}" presName="thickLine" presStyleLbl="alignNode1" presStyleIdx="2" presStyleCnt="5"/>
      <dgm:spPr/>
    </dgm:pt>
    <dgm:pt modelId="{C746FCF6-A821-4B82-B9C4-0FEEE5042746}" type="pres">
      <dgm:prSet presAssocID="{8C62716B-77FD-482C-A957-BDA3BD18902B}" presName="horz1" presStyleCnt="0"/>
      <dgm:spPr/>
    </dgm:pt>
    <dgm:pt modelId="{5AE111CE-B46E-4E3A-96D7-B866C70DE57C}" type="pres">
      <dgm:prSet presAssocID="{8C62716B-77FD-482C-A957-BDA3BD18902B}" presName="tx1" presStyleLbl="revTx" presStyleIdx="2" presStyleCnt="5"/>
      <dgm:spPr/>
    </dgm:pt>
    <dgm:pt modelId="{DE1098C6-0586-4762-9E47-9F316E5ACAE1}" type="pres">
      <dgm:prSet presAssocID="{8C62716B-77FD-482C-A957-BDA3BD18902B}" presName="vert1" presStyleCnt="0"/>
      <dgm:spPr/>
    </dgm:pt>
    <dgm:pt modelId="{95CE232E-F278-4A22-83A3-60AC5913B890}" type="pres">
      <dgm:prSet presAssocID="{0DD3662A-8CAD-490F-BAF0-CEC45E6096AF}" presName="thickLine" presStyleLbl="alignNode1" presStyleIdx="3" presStyleCnt="5"/>
      <dgm:spPr/>
    </dgm:pt>
    <dgm:pt modelId="{0E13FD12-F474-4685-BDAB-09E5DEC111CB}" type="pres">
      <dgm:prSet presAssocID="{0DD3662A-8CAD-490F-BAF0-CEC45E6096AF}" presName="horz1" presStyleCnt="0"/>
      <dgm:spPr/>
    </dgm:pt>
    <dgm:pt modelId="{C29C118B-FDBD-440C-A9EB-45330C92D24C}" type="pres">
      <dgm:prSet presAssocID="{0DD3662A-8CAD-490F-BAF0-CEC45E6096AF}" presName="tx1" presStyleLbl="revTx" presStyleIdx="3" presStyleCnt="5"/>
      <dgm:spPr/>
    </dgm:pt>
    <dgm:pt modelId="{B132D782-1BA7-47C9-998B-422E0506C1E2}" type="pres">
      <dgm:prSet presAssocID="{0DD3662A-8CAD-490F-BAF0-CEC45E6096AF}" presName="vert1" presStyleCnt="0"/>
      <dgm:spPr/>
    </dgm:pt>
    <dgm:pt modelId="{4331A596-51AE-4C2C-B22D-ABC9D83309B7}" type="pres">
      <dgm:prSet presAssocID="{37962178-1E45-4C95-8155-39205E23715E}" presName="thickLine" presStyleLbl="alignNode1" presStyleIdx="4" presStyleCnt="5"/>
      <dgm:spPr/>
    </dgm:pt>
    <dgm:pt modelId="{CCC2D31A-2B90-4B4A-86CA-A1E35A6BE672}" type="pres">
      <dgm:prSet presAssocID="{37962178-1E45-4C95-8155-39205E23715E}" presName="horz1" presStyleCnt="0"/>
      <dgm:spPr/>
    </dgm:pt>
    <dgm:pt modelId="{8214F1A5-6830-4174-BF76-FB1C9800800D}" type="pres">
      <dgm:prSet presAssocID="{37962178-1E45-4C95-8155-39205E23715E}" presName="tx1" presStyleLbl="revTx" presStyleIdx="4" presStyleCnt="5"/>
      <dgm:spPr/>
    </dgm:pt>
    <dgm:pt modelId="{6E9231F2-898B-48D3-96A6-34F9D017849C}" type="pres">
      <dgm:prSet presAssocID="{37962178-1E45-4C95-8155-39205E23715E}" presName="vert1" presStyleCnt="0"/>
      <dgm:spPr/>
    </dgm:pt>
  </dgm:ptLst>
  <dgm:cxnLst>
    <dgm:cxn modelId="{A8B24018-4FCB-4D6E-B66C-399128F1F36D}" srcId="{C2584C47-F26D-461C-A048-A8E04C9EB4FF}" destId="{0DD3662A-8CAD-490F-BAF0-CEC45E6096AF}" srcOrd="3" destOrd="0" parTransId="{D1EA8B99-9039-4918-A59D-1F252AAFEF5B}" sibTransId="{FAC01961-35B2-4DF7-8E23-FA78E14826A9}"/>
    <dgm:cxn modelId="{32874D2B-9A19-4F28-B7B0-77EDB25E69BC}" srcId="{C2584C47-F26D-461C-A048-A8E04C9EB4FF}" destId="{2FFF065B-1009-43B1-8AAF-3E8DAC2D0820}" srcOrd="1" destOrd="0" parTransId="{0D5D8829-696A-496F-89E0-E67D4CA7DEF3}" sibTransId="{C02F6E31-0113-4656-A86C-1D5276711C1C}"/>
    <dgm:cxn modelId="{8DFF0262-9D35-42F7-8510-E34DEB401747}" type="presOf" srcId="{37962178-1E45-4C95-8155-39205E23715E}" destId="{8214F1A5-6830-4174-BF76-FB1C9800800D}" srcOrd="0" destOrd="0" presId="urn:microsoft.com/office/officeart/2008/layout/LinedList"/>
    <dgm:cxn modelId="{051AA851-4B4E-47EB-9F39-EE4430B9F15A}" type="presOf" srcId="{2FFF065B-1009-43B1-8AAF-3E8DAC2D0820}" destId="{E1BFA04F-2499-4DF2-BB4C-EF646769E728}" srcOrd="0" destOrd="0" presId="urn:microsoft.com/office/officeart/2008/layout/LinedList"/>
    <dgm:cxn modelId="{687D0287-4C17-42DC-AAF8-6A82A046EEFE}" type="presOf" srcId="{0DD3662A-8CAD-490F-BAF0-CEC45E6096AF}" destId="{C29C118B-FDBD-440C-A9EB-45330C92D24C}" srcOrd="0" destOrd="0" presId="urn:microsoft.com/office/officeart/2008/layout/LinedList"/>
    <dgm:cxn modelId="{4A5D849C-FB21-4DFA-AA43-E752997DD0F0}" srcId="{C2584C47-F26D-461C-A048-A8E04C9EB4FF}" destId="{8C62716B-77FD-482C-A957-BDA3BD18902B}" srcOrd="2" destOrd="0" parTransId="{DA10AE89-420C-4EEB-A140-73AC0DB5A7A5}" sibTransId="{91C70F94-7154-48D5-8DBF-49645CDD23EE}"/>
    <dgm:cxn modelId="{59DCFCAA-DEA8-4CEB-B3F5-1F3D745390BF}" type="presOf" srcId="{C2584C47-F26D-461C-A048-A8E04C9EB4FF}" destId="{CEDA2E0E-3BE9-4096-BCE7-EC38EC46AD9A}" srcOrd="0" destOrd="0" presId="urn:microsoft.com/office/officeart/2008/layout/LinedList"/>
    <dgm:cxn modelId="{0A7A70BC-A6F7-41E7-BDE4-C01D43D6B0D1}" type="presOf" srcId="{8C62716B-77FD-482C-A957-BDA3BD18902B}" destId="{5AE111CE-B46E-4E3A-96D7-B866C70DE57C}" srcOrd="0" destOrd="0" presId="urn:microsoft.com/office/officeart/2008/layout/LinedList"/>
    <dgm:cxn modelId="{1E146BD0-ADD8-4EAF-B7C7-674405A7D095}" type="presOf" srcId="{22B96429-CF66-4C12-9FC0-D6C858A53836}" destId="{C0B4F779-9363-4E71-90D0-01613F12489E}" srcOrd="0" destOrd="0" presId="urn:microsoft.com/office/officeart/2008/layout/LinedList"/>
    <dgm:cxn modelId="{D3F2C8DE-A0CB-4920-8096-AE7BE512E525}" srcId="{C2584C47-F26D-461C-A048-A8E04C9EB4FF}" destId="{22B96429-CF66-4C12-9FC0-D6C858A53836}" srcOrd="0" destOrd="0" parTransId="{6BFAF85D-7B84-44E4-AEB2-800690D13133}" sibTransId="{E042772C-AEF4-4565-9276-0A3CD6688E72}"/>
    <dgm:cxn modelId="{37C1FBFF-F976-43C7-ACAD-23BC17EB788B}" srcId="{C2584C47-F26D-461C-A048-A8E04C9EB4FF}" destId="{37962178-1E45-4C95-8155-39205E23715E}" srcOrd="4" destOrd="0" parTransId="{FCF42F7E-8615-4EBD-A73C-65C12C559B7D}" sibTransId="{B41A810B-26C6-4BB6-9B46-182399693FF7}"/>
    <dgm:cxn modelId="{79F0A48F-66A7-4D3A-B3DC-CBDC26FC6A7B}" type="presParOf" srcId="{CEDA2E0E-3BE9-4096-BCE7-EC38EC46AD9A}" destId="{BFD79429-797C-4D5A-8811-A59DEA10C15C}" srcOrd="0" destOrd="0" presId="urn:microsoft.com/office/officeart/2008/layout/LinedList"/>
    <dgm:cxn modelId="{FACA7A60-536F-4629-B69D-140E1031EA43}" type="presParOf" srcId="{CEDA2E0E-3BE9-4096-BCE7-EC38EC46AD9A}" destId="{6FB590F1-1D03-4401-826B-F4AD6814F7AA}" srcOrd="1" destOrd="0" presId="urn:microsoft.com/office/officeart/2008/layout/LinedList"/>
    <dgm:cxn modelId="{2725D245-E40D-4010-A8A9-FD990DCC5BE0}" type="presParOf" srcId="{6FB590F1-1D03-4401-826B-F4AD6814F7AA}" destId="{C0B4F779-9363-4E71-90D0-01613F12489E}" srcOrd="0" destOrd="0" presId="urn:microsoft.com/office/officeart/2008/layout/LinedList"/>
    <dgm:cxn modelId="{7CA13778-A4CB-46F1-B456-29C72A45ECA6}" type="presParOf" srcId="{6FB590F1-1D03-4401-826B-F4AD6814F7AA}" destId="{C6C56110-5382-4751-8C4F-9FED4D57EA03}" srcOrd="1" destOrd="0" presId="urn:microsoft.com/office/officeart/2008/layout/LinedList"/>
    <dgm:cxn modelId="{9BEE8A0D-D15E-4EE6-978E-CEEB37CA19C4}" type="presParOf" srcId="{CEDA2E0E-3BE9-4096-BCE7-EC38EC46AD9A}" destId="{6F8F6F01-D308-455D-AF7B-DAA722282EB8}" srcOrd="2" destOrd="0" presId="urn:microsoft.com/office/officeart/2008/layout/LinedList"/>
    <dgm:cxn modelId="{C4AB8315-C5CD-4FF7-AC50-0C1C3F9C464C}" type="presParOf" srcId="{CEDA2E0E-3BE9-4096-BCE7-EC38EC46AD9A}" destId="{0E827049-66A1-4FC0-97F1-0CE3A170C1D5}" srcOrd="3" destOrd="0" presId="urn:microsoft.com/office/officeart/2008/layout/LinedList"/>
    <dgm:cxn modelId="{44DF4D71-C766-4D55-BEB4-BECDD50D228C}" type="presParOf" srcId="{0E827049-66A1-4FC0-97F1-0CE3A170C1D5}" destId="{E1BFA04F-2499-4DF2-BB4C-EF646769E728}" srcOrd="0" destOrd="0" presId="urn:microsoft.com/office/officeart/2008/layout/LinedList"/>
    <dgm:cxn modelId="{59F647ED-5C0D-4861-925E-C280B838B918}" type="presParOf" srcId="{0E827049-66A1-4FC0-97F1-0CE3A170C1D5}" destId="{195C63C8-993D-439C-B7FC-D24185568068}" srcOrd="1" destOrd="0" presId="urn:microsoft.com/office/officeart/2008/layout/LinedList"/>
    <dgm:cxn modelId="{F10730C4-7396-43C6-9C23-CF52B4B0E543}" type="presParOf" srcId="{CEDA2E0E-3BE9-4096-BCE7-EC38EC46AD9A}" destId="{43F5D0E0-737F-45BB-9AEF-5DBA122BD202}" srcOrd="4" destOrd="0" presId="urn:microsoft.com/office/officeart/2008/layout/LinedList"/>
    <dgm:cxn modelId="{E5C44A7A-3B1C-4812-B451-7100132CEDB5}" type="presParOf" srcId="{CEDA2E0E-3BE9-4096-BCE7-EC38EC46AD9A}" destId="{C746FCF6-A821-4B82-B9C4-0FEEE5042746}" srcOrd="5" destOrd="0" presId="urn:microsoft.com/office/officeart/2008/layout/LinedList"/>
    <dgm:cxn modelId="{D7B787BD-68D0-457C-AEF8-D5897765F187}" type="presParOf" srcId="{C746FCF6-A821-4B82-B9C4-0FEEE5042746}" destId="{5AE111CE-B46E-4E3A-96D7-B866C70DE57C}" srcOrd="0" destOrd="0" presId="urn:microsoft.com/office/officeart/2008/layout/LinedList"/>
    <dgm:cxn modelId="{47C55C96-1A1F-4101-ACB9-B57A75C1E111}" type="presParOf" srcId="{C746FCF6-A821-4B82-B9C4-0FEEE5042746}" destId="{DE1098C6-0586-4762-9E47-9F316E5ACAE1}" srcOrd="1" destOrd="0" presId="urn:microsoft.com/office/officeart/2008/layout/LinedList"/>
    <dgm:cxn modelId="{ECA0A5D2-B3BA-410D-9581-9DA49399B272}" type="presParOf" srcId="{CEDA2E0E-3BE9-4096-BCE7-EC38EC46AD9A}" destId="{95CE232E-F278-4A22-83A3-60AC5913B890}" srcOrd="6" destOrd="0" presId="urn:microsoft.com/office/officeart/2008/layout/LinedList"/>
    <dgm:cxn modelId="{9990FFCA-FF3E-4958-8663-4EE9C6219276}" type="presParOf" srcId="{CEDA2E0E-3BE9-4096-BCE7-EC38EC46AD9A}" destId="{0E13FD12-F474-4685-BDAB-09E5DEC111CB}" srcOrd="7" destOrd="0" presId="urn:microsoft.com/office/officeart/2008/layout/LinedList"/>
    <dgm:cxn modelId="{8D500D07-72FD-4BCD-A3E7-2FDBC253E3F7}" type="presParOf" srcId="{0E13FD12-F474-4685-BDAB-09E5DEC111CB}" destId="{C29C118B-FDBD-440C-A9EB-45330C92D24C}" srcOrd="0" destOrd="0" presId="urn:microsoft.com/office/officeart/2008/layout/LinedList"/>
    <dgm:cxn modelId="{BC287308-B17D-48E0-85D1-AAEC5C7CDB57}" type="presParOf" srcId="{0E13FD12-F474-4685-BDAB-09E5DEC111CB}" destId="{B132D782-1BA7-47C9-998B-422E0506C1E2}" srcOrd="1" destOrd="0" presId="urn:microsoft.com/office/officeart/2008/layout/LinedList"/>
    <dgm:cxn modelId="{05C02C52-A7A5-4325-9D6A-7ECC2A7B9F37}" type="presParOf" srcId="{CEDA2E0E-3BE9-4096-BCE7-EC38EC46AD9A}" destId="{4331A596-51AE-4C2C-B22D-ABC9D83309B7}" srcOrd="8" destOrd="0" presId="urn:microsoft.com/office/officeart/2008/layout/LinedList"/>
    <dgm:cxn modelId="{1808ECBE-8574-4FD0-99F4-CD86629F523F}" type="presParOf" srcId="{CEDA2E0E-3BE9-4096-BCE7-EC38EC46AD9A}" destId="{CCC2D31A-2B90-4B4A-86CA-A1E35A6BE672}" srcOrd="9" destOrd="0" presId="urn:microsoft.com/office/officeart/2008/layout/LinedList"/>
    <dgm:cxn modelId="{C2AA379C-6736-4DE4-9B5D-ADDFE2C6AF05}" type="presParOf" srcId="{CCC2D31A-2B90-4B4A-86CA-A1E35A6BE672}" destId="{8214F1A5-6830-4174-BF76-FB1C9800800D}" srcOrd="0" destOrd="0" presId="urn:microsoft.com/office/officeart/2008/layout/LinedList"/>
    <dgm:cxn modelId="{6038A49B-1935-4013-9990-C0EFCD0C5F2A}" type="presParOf" srcId="{CCC2D31A-2B90-4B4A-86CA-A1E35A6BE672}" destId="{6E9231F2-898B-48D3-96A6-34F9D017849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84C47-F26D-461C-A048-A8E04C9EB4FF}"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22B96429-CF66-4C12-9FC0-D6C858A53836}">
      <dgm:prSet/>
      <dgm:spPr/>
      <dgm:t>
        <a:bodyPr/>
        <a:lstStyle/>
        <a:p>
          <a:r>
            <a:rPr lang="en-US" dirty="0"/>
            <a:t>INCREASED COLLABORATION:</a:t>
          </a:r>
        </a:p>
      </dgm:t>
    </dgm:pt>
    <dgm:pt modelId="{6BFAF85D-7B84-44E4-AEB2-800690D13133}" type="parTrans" cxnId="{D3F2C8DE-A0CB-4920-8096-AE7BE512E525}">
      <dgm:prSet/>
      <dgm:spPr/>
      <dgm:t>
        <a:bodyPr/>
        <a:lstStyle/>
        <a:p>
          <a:endParaRPr lang="en-US"/>
        </a:p>
      </dgm:t>
    </dgm:pt>
    <dgm:pt modelId="{E042772C-AEF4-4565-9276-0A3CD6688E72}" type="sibTrans" cxnId="{D3F2C8DE-A0CB-4920-8096-AE7BE512E525}">
      <dgm:prSet/>
      <dgm:spPr/>
      <dgm:t>
        <a:bodyPr/>
        <a:lstStyle/>
        <a:p>
          <a:endParaRPr lang="en-US"/>
        </a:p>
      </dgm:t>
    </dgm:pt>
    <dgm:pt modelId="{2FFF065B-1009-43B1-8AAF-3E8DAC2D0820}">
      <dgm:prSet/>
      <dgm:spPr/>
      <dgm:t>
        <a:bodyPr/>
        <a:lstStyle/>
        <a:p>
          <a:r>
            <a:rPr lang="en-US" dirty="0"/>
            <a:t>Increased Continuum of Care participation </a:t>
          </a:r>
        </a:p>
      </dgm:t>
    </dgm:pt>
    <dgm:pt modelId="{0D5D8829-696A-496F-89E0-E67D4CA7DEF3}" type="parTrans" cxnId="{32874D2B-9A19-4F28-B7B0-77EDB25E69BC}">
      <dgm:prSet/>
      <dgm:spPr/>
      <dgm:t>
        <a:bodyPr/>
        <a:lstStyle/>
        <a:p>
          <a:endParaRPr lang="en-US"/>
        </a:p>
      </dgm:t>
    </dgm:pt>
    <dgm:pt modelId="{C02F6E31-0113-4656-A86C-1D5276711C1C}" type="sibTrans" cxnId="{32874D2B-9A19-4F28-B7B0-77EDB25E69BC}">
      <dgm:prSet/>
      <dgm:spPr/>
      <dgm:t>
        <a:bodyPr/>
        <a:lstStyle/>
        <a:p>
          <a:endParaRPr lang="en-US"/>
        </a:p>
      </dgm:t>
    </dgm:pt>
    <dgm:pt modelId="{8C62716B-77FD-482C-A957-BDA3BD18902B}">
      <dgm:prSet/>
      <dgm:spPr/>
      <dgm:t>
        <a:bodyPr/>
        <a:lstStyle/>
        <a:p>
          <a:r>
            <a:rPr lang="en-US" dirty="0"/>
            <a:t>Fully</a:t>
          </a:r>
          <a:r>
            <a:rPr lang="en-US" baseline="0" dirty="0"/>
            <a:t> Implemented Coordinated Entry </a:t>
          </a:r>
          <a:endParaRPr lang="en-US" dirty="0"/>
        </a:p>
      </dgm:t>
    </dgm:pt>
    <dgm:pt modelId="{DA10AE89-420C-4EEB-A140-73AC0DB5A7A5}" type="parTrans" cxnId="{4A5D849C-FB21-4DFA-AA43-E752997DD0F0}">
      <dgm:prSet/>
      <dgm:spPr/>
      <dgm:t>
        <a:bodyPr/>
        <a:lstStyle/>
        <a:p>
          <a:endParaRPr lang="en-US"/>
        </a:p>
      </dgm:t>
    </dgm:pt>
    <dgm:pt modelId="{91C70F94-7154-48D5-8DBF-49645CDD23EE}" type="sibTrans" cxnId="{4A5D849C-FB21-4DFA-AA43-E752997DD0F0}">
      <dgm:prSet/>
      <dgm:spPr/>
      <dgm:t>
        <a:bodyPr/>
        <a:lstStyle/>
        <a:p>
          <a:endParaRPr lang="en-US"/>
        </a:p>
      </dgm:t>
    </dgm:pt>
    <dgm:pt modelId="{0DD3662A-8CAD-490F-BAF0-CEC45E6096AF}">
      <dgm:prSet/>
      <dgm:spPr/>
      <dgm:t>
        <a:bodyPr/>
        <a:lstStyle/>
        <a:p>
          <a:r>
            <a:rPr lang="en-US" dirty="0"/>
            <a:t>Partnered with nonprofits, cities and other stakeholders </a:t>
          </a:r>
        </a:p>
      </dgm:t>
    </dgm:pt>
    <dgm:pt modelId="{D1EA8B99-9039-4918-A59D-1F252AAFEF5B}" type="parTrans" cxnId="{A8B24018-4FCB-4D6E-B66C-399128F1F36D}">
      <dgm:prSet/>
      <dgm:spPr/>
      <dgm:t>
        <a:bodyPr/>
        <a:lstStyle/>
        <a:p>
          <a:endParaRPr lang="en-US"/>
        </a:p>
      </dgm:t>
    </dgm:pt>
    <dgm:pt modelId="{FAC01961-35B2-4DF7-8E23-FA78E14826A9}" type="sibTrans" cxnId="{A8B24018-4FCB-4D6E-B66C-399128F1F36D}">
      <dgm:prSet/>
      <dgm:spPr/>
      <dgm:t>
        <a:bodyPr/>
        <a:lstStyle/>
        <a:p>
          <a:endParaRPr lang="en-US"/>
        </a:p>
      </dgm:t>
    </dgm:pt>
    <dgm:pt modelId="{AEF1EDFF-426F-4D60-B1EF-B7EC73E73126}" type="pres">
      <dgm:prSet presAssocID="{C2584C47-F26D-461C-A048-A8E04C9EB4FF}" presName="vert0" presStyleCnt="0">
        <dgm:presLayoutVars>
          <dgm:dir/>
          <dgm:animOne val="branch"/>
          <dgm:animLvl val="lvl"/>
        </dgm:presLayoutVars>
      </dgm:prSet>
      <dgm:spPr/>
    </dgm:pt>
    <dgm:pt modelId="{DC88943E-70F0-44AF-8E3A-7F8CCE0A447F}" type="pres">
      <dgm:prSet presAssocID="{22B96429-CF66-4C12-9FC0-D6C858A53836}" presName="thickLine" presStyleLbl="alignNode1" presStyleIdx="0" presStyleCnt="4"/>
      <dgm:spPr/>
    </dgm:pt>
    <dgm:pt modelId="{D50946F0-D8A8-4BF2-BE2C-27D7C35ADF0E}" type="pres">
      <dgm:prSet presAssocID="{22B96429-CF66-4C12-9FC0-D6C858A53836}" presName="horz1" presStyleCnt="0"/>
      <dgm:spPr/>
    </dgm:pt>
    <dgm:pt modelId="{384C2EF1-21FE-4A37-83D1-F4E3DC9CAD5E}" type="pres">
      <dgm:prSet presAssocID="{22B96429-CF66-4C12-9FC0-D6C858A53836}" presName="tx1" presStyleLbl="revTx" presStyleIdx="0" presStyleCnt="4"/>
      <dgm:spPr/>
    </dgm:pt>
    <dgm:pt modelId="{5CB09432-CC08-45D6-9148-C3CD7C6F51ED}" type="pres">
      <dgm:prSet presAssocID="{22B96429-CF66-4C12-9FC0-D6C858A53836}" presName="vert1" presStyleCnt="0"/>
      <dgm:spPr/>
    </dgm:pt>
    <dgm:pt modelId="{9300B109-68B4-4AC6-A3D9-2A93F8F742D5}" type="pres">
      <dgm:prSet presAssocID="{2FFF065B-1009-43B1-8AAF-3E8DAC2D0820}" presName="thickLine" presStyleLbl="alignNode1" presStyleIdx="1" presStyleCnt="4"/>
      <dgm:spPr/>
    </dgm:pt>
    <dgm:pt modelId="{3F99D59D-C9C6-44ED-A2EB-97869A36083A}" type="pres">
      <dgm:prSet presAssocID="{2FFF065B-1009-43B1-8AAF-3E8DAC2D0820}" presName="horz1" presStyleCnt="0"/>
      <dgm:spPr/>
    </dgm:pt>
    <dgm:pt modelId="{DE313228-4C25-478D-B34F-550FBF4BE880}" type="pres">
      <dgm:prSet presAssocID="{2FFF065B-1009-43B1-8AAF-3E8DAC2D0820}" presName="tx1" presStyleLbl="revTx" presStyleIdx="1" presStyleCnt="4"/>
      <dgm:spPr/>
    </dgm:pt>
    <dgm:pt modelId="{089636E1-0F2B-46B7-AA9C-9D331260EC1E}" type="pres">
      <dgm:prSet presAssocID="{2FFF065B-1009-43B1-8AAF-3E8DAC2D0820}" presName="vert1" presStyleCnt="0"/>
      <dgm:spPr/>
    </dgm:pt>
    <dgm:pt modelId="{E36A3153-CA1E-48D4-8110-783F249C88BF}" type="pres">
      <dgm:prSet presAssocID="{8C62716B-77FD-482C-A957-BDA3BD18902B}" presName="thickLine" presStyleLbl="alignNode1" presStyleIdx="2" presStyleCnt="4"/>
      <dgm:spPr/>
    </dgm:pt>
    <dgm:pt modelId="{2F27B3FF-30DB-4B5C-A31A-68F72D6D3004}" type="pres">
      <dgm:prSet presAssocID="{8C62716B-77FD-482C-A957-BDA3BD18902B}" presName="horz1" presStyleCnt="0"/>
      <dgm:spPr/>
    </dgm:pt>
    <dgm:pt modelId="{F2979799-2DD2-4EE7-9149-CBD910627D97}" type="pres">
      <dgm:prSet presAssocID="{8C62716B-77FD-482C-A957-BDA3BD18902B}" presName="tx1" presStyleLbl="revTx" presStyleIdx="2" presStyleCnt="4"/>
      <dgm:spPr/>
    </dgm:pt>
    <dgm:pt modelId="{13799E37-83AF-459D-955B-14829AB826CB}" type="pres">
      <dgm:prSet presAssocID="{8C62716B-77FD-482C-A957-BDA3BD18902B}" presName="vert1" presStyleCnt="0"/>
      <dgm:spPr/>
    </dgm:pt>
    <dgm:pt modelId="{94B15A3E-7C6E-4D96-AA98-71E46B148C67}" type="pres">
      <dgm:prSet presAssocID="{0DD3662A-8CAD-490F-BAF0-CEC45E6096AF}" presName="thickLine" presStyleLbl="alignNode1" presStyleIdx="3" presStyleCnt="4"/>
      <dgm:spPr/>
    </dgm:pt>
    <dgm:pt modelId="{0C3A7D69-FAF2-4EAA-B787-915201D923D2}" type="pres">
      <dgm:prSet presAssocID="{0DD3662A-8CAD-490F-BAF0-CEC45E6096AF}" presName="horz1" presStyleCnt="0"/>
      <dgm:spPr/>
    </dgm:pt>
    <dgm:pt modelId="{1969A8BF-0D1C-4048-B42B-217FDA110F51}" type="pres">
      <dgm:prSet presAssocID="{0DD3662A-8CAD-490F-BAF0-CEC45E6096AF}" presName="tx1" presStyleLbl="revTx" presStyleIdx="3" presStyleCnt="4"/>
      <dgm:spPr/>
    </dgm:pt>
    <dgm:pt modelId="{C1A4D331-32F3-486C-AEB1-2D39CDD53442}" type="pres">
      <dgm:prSet presAssocID="{0DD3662A-8CAD-490F-BAF0-CEC45E6096AF}" presName="vert1" presStyleCnt="0"/>
      <dgm:spPr/>
    </dgm:pt>
  </dgm:ptLst>
  <dgm:cxnLst>
    <dgm:cxn modelId="{A8B24018-4FCB-4D6E-B66C-399128F1F36D}" srcId="{C2584C47-F26D-461C-A048-A8E04C9EB4FF}" destId="{0DD3662A-8CAD-490F-BAF0-CEC45E6096AF}" srcOrd="3" destOrd="0" parTransId="{D1EA8B99-9039-4918-A59D-1F252AAFEF5B}" sibTransId="{FAC01961-35B2-4DF7-8E23-FA78E14826A9}"/>
    <dgm:cxn modelId="{32874D2B-9A19-4F28-B7B0-77EDB25E69BC}" srcId="{C2584C47-F26D-461C-A048-A8E04C9EB4FF}" destId="{2FFF065B-1009-43B1-8AAF-3E8DAC2D0820}" srcOrd="1" destOrd="0" parTransId="{0D5D8829-696A-496F-89E0-E67D4CA7DEF3}" sibTransId="{C02F6E31-0113-4656-A86C-1D5276711C1C}"/>
    <dgm:cxn modelId="{C633A550-0D7C-4F04-B903-70DBFC5F2705}" type="presOf" srcId="{22B96429-CF66-4C12-9FC0-D6C858A53836}" destId="{384C2EF1-21FE-4A37-83D1-F4E3DC9CAD5E}" srcOrd="0" destOrd="0" presId="urn:microsoft.com/office/officeart/2008/layout/LinedList"/>
    <dgm:cxn modelId="{5BC6D250-2073-4F8E-81BD-3C0799C42EFF}" type="presOf" srcId="{2FFF065B-1009-43B1-8AAF-3E8DAC2D0820}" destId="{DE313228-4C25-478D-B34F-550FBF4BE880}" srcOrd="0" destOrd="0" presId="urn:microsoft.com/office/officeart/2008/layout/LinedList"/>
    <dgm:cxn modelId="{37844254-2DA6-4585-B085-C96CFEF6E266}" type="presOf" srcId="{0DD3662A-8CAD-490F-BAF0-CEC45E6096AF}" destId="{1969A8BF-0D1C-4048-B42B-217FDA110F51}" srcOrd="0" destOrd="0" presId="urn:microsoft.com/office/officeart/2008/layout/LinedList"/>
    <dgm:cxn modelId="{2AAA499B-2775-4FCF-9FFC-69FDFF03F7C9}" type="presOf" srcId="{8C62716B-77FD-482C-A957-BDA3BD18902B}" destId="{F2979799-2DD2-4EE7-9149-CBD910627D97}" srcOrd="0" destOrd="0" presId="urn:microsoft.com/office/officeart/2008/layout/LinedList"/>
    <dgm:cxn modelId="{4A5D849C-FB21-4DFA-AA43-E752997DD0F0}" srcId="{C2584C47-F26D-461C-A048-A8E04C9EB4FF}" destId="{8C62716B-77FD-482C-A957-BDA3BD18902B}" srcOrd="2" destOrd="0" parTransId="{DA10AE89-420C-4EEB-A140-73AC0DB5A7A5}" sibTransId="{91C70F94-7154-48D5-8DBF-49645CDD23EE}"/>
    <dgm:cxn modelId="{1AEB36BE-58A5-4367-BBE2-DC60B7701BBE}" type="presOf" srcId="{C2584C47-F26D-461C-A048-A8E04C9EB4FF}" destId="{AEF1EDFF-426F-4D60-B1EF-B7EC73E73126}" srcOrd="0" destOrd="0" presId="urn:microsoft.com/office/officeart/2008/layout/LinedList"/>
    <dgm:cxn modelId="{D3F2C8DE-A0CB-4920-8096-AE7BE512E525}" srcId="{C2584C47-F26D-461C-A048-A8E04C9EB4FF}" destId="{22B96429-CF66-4C12-9FC0-D6C858A53836}" srcOrd="0" destOrd="0" parTransId="{6BFAF85D-7B84-44E4-AEB2-800690D13133}" sibTransId="{E042772C-AEF4-4565-9276-0A3CD6688E72}"/>
    <dgm:cxn modelId="{3115C675-FC47-4B88-AABC-45082044C7FB}" type="presParOf" srcId="{AEF1EDFF-426F-4D60-B1EF-B7EC73E73126}" destId="{DC88943E-70F0-44AF-8E3A-7F8CCE0A447F}" srcOrd="0" destOrd="0" presId="urn:microsoft.com/office/officeart/2008/layout/LinedList"/>
    <dgm:cxn modelId="{94402292-AB90-4FC8-9520-1861E7D12364}" type="presParOf" srcId="{AEF1EDFF-426F-4D60-B1EF-B7EC73E73126}" destId="{D50946F0-D8A8-4BF2-BE2C-27D7C35ADF0E}" srcOrd="1" destOrd="0" presId="urn:microsoft.com/office/officeart/2008/layout/LinedList"/>
    <dgm:cxn modelId="{8E7FCB9B-DFBB-4DEB-8B56-76D56C9C677D}" type="presParOf" srcId="{D50946F0-D8A8-4BF2-BE2C-27D7C35ADF0E}" destId="{384C2EF1-21FE-4A37-83D1-F4E3DC9CAD5E}" srcOrd="0" destOrd="0" presId="urn:microsoft.com/office/officeart/2008/layout/LinedList"/>
    <dgm:cxn modelId="{26EEE6A3-6078-43E9-ADE6-BB92F0DCFD13}" type="presParOf" srcId="{D50946F0-D8A8-4BF2-BE2C-27D7C35ADF0E}" destId="{5CB09432-CC08-45D6-9148-C3CD7C6F51ED}" srcOrd="1" destOrd="0" presId="urn:microsoft.com/office/officeart/2008/layout/LinedList"/>
    <dgm:cxn modelId="{E0E5BCD1-3B90-445C-95EA-A02CC9EA76E3}" type="presParOf" srcId="{AEF1EDFF-426F-4D60-B1EF-B7EC73E73126}" destId="{9300B109-68B4-4AC6-A3D9-2A93F8F742D5}" srcOrd="2" destOrd="0" presId="urn:microsoft.com/office/officeart/2008/layout/LinedList"/>
    <dgm:cxn modelId="{12ABC1F0-785D-4AA6-8907-E8315ABE6440}" type="presParOf" srcId="{AEF1EDFF-426F-4D60-B1EF-B7EC73E73126}" destId="{3F99D59D-C9C6-44ED-A2EB-97869A36083A}" srcOrd="3" destOrd="0" presId="urn:microsoft.com/office/officeart/2008/layout/LinedList"/>
    <dgm:cxn modelId="{6BCAF94F-F8CB-4133-9B53-731F146178C0}" type="presParOf" srcId="{3F99D59D-C9C6-44ED-A2EB-97869A36083A}" destId="{DE313228-4C25-478D-B34F-550FBF4BE880}" srcOrd="0" destOrd="0" presId="urn:microsoft.com/office/officeart/2008/layout/LinedList"/>
    <dgm:cxn modelId="{352F5F72-E8C5-49AF-A9C5-424B155470C2}" type="presParOf" srcId="{3F99D59D-C9C6-44ED-A2EB-97869A36083A}" destId="{089636E1-0F2B-46B7-AA9C-9D331260EC1E}" srcOrd="1" destOrd="0" presId="urn:microsoft.com/office/officeart/2008/layout/LinedList"/>
    <dgm:cxn modelId="{095C9648-20E2-4B53-8E68-8FF904290EFA}" type="presParOf" srcId="{AEF1EDFF-426F-4D60-B1EF-B7EC73E73126}" destId="{E36A3153-CA1E-48D4-8110-783F249C88BF}" srcOrd="4" destOrd="0" presId="urn:microsoft.com/office/officeart/2008/layout/LinedList"/>
    <dgm:cxn modelId="{54A4719D-4198-44DE-99E5-7D178EFF00D2}" type="presParOf" srcId="{AEF1EDFF-426F-4D60-B1EF-B7EC73E73126}" destId="{2F27B3FF-30DB-4B5C-A31A-68F72D6D3004}" srcOrd="5" destOrd="0" presId="urn:microsoft.com/office/officeart/2008/layout/LinedList"/>
    <dgm:cxn modelId="{E08A7F5B-E330-4E81-9E35-4559A45CCA85}" type="presParOf" srcId="{2F27B3FF-30DB-4B5C-A31A-68F72D6D3004}" destId="{F2979799-2DD2-4EE7-9149-CBD910627D97}" srcOrd="0" destOrd="0" presId="urn:microsoft.com/office/officeart/2008/layout/LinedList"/>
    <dgm:cxn modelId="{7042CE2C-39C9-4363-BEAD-28BC9552C6E7}" type="presParOf" srcId="{2F27B3FF-30DB-4B5C-A31A-68F72D6D3004}" destId="{13799E37-83AF-459D-955B-14829AB826CB}" srcOrd="1" destOrd="0" presId="urn:microsoft.com/office/officeart/2008/layout/LinedList"/>
    <dgm:cxn modelId="{8BC1D47A-A541-47C2-BE0A-1F71DAB7BB33}" type="presParOf" srcId="{AEF1EDFF-426F-4D60-B1EF-B7EC73E73126}" destId="{94B15A3E-7C6E-4D96-AA98-71E46B148C67}" srcOrd="6" destOrd="0" presId="urn:microsoft.com/office/officeart/2008/layout/LinedList"/>
    <dgm:cxn modelId="{C0FDB3DF-0F7E-4B86-BC2E-E07175C75A74}" type="presParOf" srcId="{AEF1EDFF-426F-4D60-B1EF-B7EC73E73126}" destId="{0C3A7D69-FAF2-4EAA-B787-915201D923D2}" srcOrd="7" destOrd="0" presId="urn:microsoft.com/office/officeart/2008/layout/LinedList"/>
    <dgm:cxn modelId="{BFB834BA-9C3C-4986-A394-753F4F1543C4}" type="presParOf" srcId="{0C3A7D69-FAF2-4EAA-B787-915201D923D2}" destId="{1969A8BF-0D1C-4048-B42B-217FDA110F51}" srcOrd="0" destOrd="0" presId="urn:microsoft.com/office/officeart/2008/layout/LinedList"/>
    <dgm:cxn modelId="{F20E4CB8-D4A1-45BF-85C8-1C4ABB2C197D}" type="presParOf" srcId="{0C3A7D69-FAF2-4EAA-B787-915201D923D2}" destId="{C1A4D331-32F3-486C-AEB1-2D39CDD534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12945-5D21-4729-B8F7-F2A09D722B2B}">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45304-9A8B-4F05-A914-F5D18F7F1625}">
      <dsp:nvSpPr>
        <dsp:cNvPr id="0" name=""/>
        <dsp:cNvSpPr/>
      </dsp:nvSpPr>
      <dsp:spPr>
        <a:xfrm>
          <a:off x="0" y="0"/>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 partnership with community providers and other jurisdictions, build an expanded system of coordinated care, outreach, transitional and permanent housing, and supportive services to address the needs of the homeless population and to mitigate impacts on the community.</a:t>
          </a:r>
        </a:p>
      </dsp:txBody>
      <dsp:txXfrm>
        <a:off x="0" y="0"/>
        <a:ext cx="5641974" cy="2460625"/>
      </dsp:txXfrm>
    </dsp:sp>
    <dsp:sp modelId="{AC70AFBA-85F8-4B9F-B2F3-11B2A9423565}">
      <dsp:nvSpPr>
        <dsp:cNvPr id="0" name=""/>
        <dsp:cNvSpPr/>
      </dsp:nvSpPr>
      <dsp:spPr>
        <a:xfrm>
          <a:off x="0" y="2460625"/>
          <a:ext cx="5641974" cy="0"/>
        </a:xfrm>
        <a:prstGeom prst="line">
          <a:avLst/>
        </a:prstGeom>
        <a:solidFill>
          <a:schemeClr val="accent2">
            <a:hueOff val="-7341125"/>
            <a:satOff val="32393"/>
            <a:lumOff val="-549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E7289-8B68-479E-971A-72F8B77A7FC6}">
      <dsp:nvSpPr>
        <dsp:cNvPr id="0" name=""/>
        <dsp:cNvSpPr/>
      </dsp:nvSpPr>
      <dsp:spPr>
        <a:xfrm>
          <a:off x="0" y="2460625"/>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Coordinate with local jurisdictions, developers and other partners to maximize leveraging opportunities with new state funding for affordable and workforce housing development.</a:t>
          </a:r>
        </a:p>
      </dsp:txBody>
      <dsp:txXfrm>
        <a:off x="0" y="2460625"/>
        <a:ext cx="5641974" cy="2460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4976-60AE-4EBB-B03E-6F55BDB58383}">
      <dsp:nvSpPr>
        <dsp:cNvPr id="0" name=""/>
        <dsp:cNvSpPr/>
      </dsp:nvSpPr>
      <dsp:spPr>
        <a:xfrm>
          <a:off x="0" y="0"/>
          <a:ext cx="6066818"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5C0BB4D3-739E-48C7-9885-04760DE1169B}">
      <dsp:nvSpPr>
        <dsp:cNvPr id="0" name=""/>
        <dsp:cNvSpPr/>
      </dsp:nvSpPr>
      <dsp:spPr>
        <a:xfrm>
          <a:off x="0" y="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EXPANDING SERVICES: </a:t>
          </a:r>
        </a:p>
      </dsp:txBody>
      <dsp:txXfrm>
        <a:off x="0" y="0"/>
        <a:ext cx="6066818" cy="1005840"/>
      </dsp:txXfrm>
    </dsp:sp>
    <dsp:sp modelId="{12456C2D-0D8E-4F5A-8463-723D797EA278}">
      <dsp:nvSpPr>
        <dsp:cNvPr id="0" name=""/>
        <dsp:cNvSpPr/>
      </dsp:nvSpPr>
      <dsp:spPr>
        <a:xfrm>
          <a:off x="0" y="1005840"/>
          <a:ext cx="6066818"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9AC9575B-93E5-4F6E-BAA3-03A8933E25FA}">
      <dsp:nvSpPr>
        <dsp:cNvPr id="0" name=""/>
        <dsp:cNvSpPr/>
      </dsp:nvSpPr>
      <dsp:spPr>
        <a:xfrm>
          <a:off x="0" y="100584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Implemented the Homeless Outreach and Medical Engagement (HOME) team </a:t>
          </a:r>
        </a:p>
      </dsp:txBody>
      <dsp:txXfrm>
        <a:off x="0" y="1005840"/>
        <a:ext cx="6066818" cy="1005840"/>
      </dsp:txXfrm>
    </dsp:sp>
    <dsp:sp modelId="{D9363969-4086-42FE-97AD-3A7F1A3E6EB4}">
      <dsp:nvSpPr>
        <dsp:cNvPr id="0" name=""/>
        <dsp:cNvSpPr/>
      </dsp:nvSpPr>
      <dsp:spPr>
        <a:xfrm>
          <a:off x="0" y="2011680"/>
          <a:ext cx="6066818"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12A6EC53-A65E-4AA3-9950-A71EBC174B82}">
      <dsp:nvSpPr>
        <dsp:cNvPr id="0" name=""/>
        <dsp:cNvSpPr/>
      </dsp:nvSpPr>
      <dsp:spPr>
        <a:xfrm>
          <a:off x="0" y="201168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Coordinated multi-disciplinary case conferencing teams (HOT and the HRT) </a:t>
          </a:r>
        </a:p>
      </dsp:txBody>
      <dsp:txXfrm>
        <a:off x="0" y="2011680"/>
        <a:ext cx="6066818" cy="1005840"/>
      </dsp:txXfrm>
    </dsp:sp>
    <dsp:sp modelId="{093E9FFE-92D7-4150-9DBB-1C32101BD87E}">
      <dsp:nvSpPr>
        <dsp:cNvPr id="0" name=""/>
        <dsp:cNvSpPr/>
      </dsp:nvSpPr>
      <dsp:spPr>
        <a:xfrm>
          <a:off x="0" y="3017520"/>
          <a:ext cx="6066818"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9449C468-D86B-4A80-958E-3332BB04764A}">
      <dsp:nvSpPr>
        <dsp:cNvPr id="0" name=""/>
        <dsp:cNvSpPr/>
      </dsp:nvSpPr>
      <dsp:spPr>
        <a:xfrm>
          <a:off x="0" y="301752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Expanded embedded case management at multiple agencies and institutions</a:t>
          </a:r>
        </a:p>
      </dsp:txBody>
      <dsp:txXfrm>
        <a:off x="0" y="3017520"/>
        <a:ext cx="6066818" cy="100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8D870-9BB7-4A18-BB82-1EBCF6359005}">
      <dsp:nvSpPr>
        <dsp:cNvPr id="0" name=""/>
        <dsp:cNvSpPr/>
      </dsp:nvSpPr>
      <dsp:spPr>
        <a:xfrm>
          <a:off x="0" y="0"/>
          <a:ext cx="606681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A763924-9797-4BA7-BA7E-F575B21BB767}">
      <dsp:nvSpPr>
        <dsp:cNvPr id="0" name=""/>
        <dsp:cNvSpPr/>
      </dsp:nvSpPr>
      <dsp:spPr>
        <a:xfrm>
          <a:off x="0" y="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EXPANDING SHELTER: </a:t>
          </a:r>
        </a:p>
      </dsp:txBody>
      <dsp:txXfrm>
        <a:off x="0" y="0"/>
        <a:ext cx="6066818" cy="1005840"/>
      </dsp:txXfrm>
    </dsp:sp>
    <dsp:sp modelId="{5601A249-9C83-4ECB-9342-1F3E3721D5DA}">
      <dsp:nvSpPr>
        <dsp:cNvPr id="0" name=""/>
        <dsp:cNvSpPr/>
      </dsp:nvSpPr>
      <dsp:spPr>
        <a:xfrm>
          <a:off x="0" y="1005840"/>
          <a:ext cx="6066818" cy="0"/>
        </a:xfrm>
        <a:prstGeom prst="line">
          <a:avLst/>
        </a:prstGeom>
        <a:solidFill>
          <a:schemeClr val="accent5">
            <a:hueOff val="-50212"/>
            <a:satOff val="-9634"/>
            <a:lumOff val="1373"/>
            <a:alphaOff val="0"/>
          </a:schemeClr>
        </a:solidFill>
        <a:ln w="15875" cap="flat" cmpd="sng" algn="ctr">
          <a:solidFill>
            <a:schemeClr val="accent5">
              <a:hueOff val="-50212"/>
              <a:satOff val="-9634"/>
              <a:lumOff val="13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22F8E55-8C41-416B-8E46-B1FEB14FBA1D}">
      <dsp:nvSpPr>
        <dsp:cNvPr id="0" name=""/>
        <dsp:cNvSpPr/>
      </dsp:nvSpPr>
      <dsp:spPr>
        <a:xfrm>
          <a:off x="0" y="100584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Expanded</a:t>
          </a:r>
          <a:r>
            <a:rPr lang="en-US" sz="3000" kern="1200" baseline="0" dirty="0"/>
            <a:t> shelter capacity, lowered barriers to access</a:t>
          </a:r>
          <a:endParaRPr lang="en-US" sz="3000" kern="1200" dirty="0"/>
        </a:p>
      </dsp:txBody>
      <dsp:txXfrm>
        <a:off x="0" y="1005840"/>
        <a:ext cx="6066818" cy="1005840"/>
      </dsp:txXfrm>
    </dsp:sp>
    <dsp:sp modelId="{849CE6F1-F164-47FB-A764-7CD28D7AF869}">
      <dsp:nvSpPr>
        <dsp:cNvPr id="0" name=""/>
        <dsp:cNvSpPr/>
      </dsp:nvSpPr>
      <dsp:spPr>
        <a:xfrm>
          <a:off x="0" y="2011680"/>
          <a:ext cx="6066818" cy="0"/>
        </a:xfrm>
        <a:prstGeom prst="line">
          <a:avLst/>
        </a:prstGeom>
        <a:solidFill>
          <a:schemeClr val="accent5">
            <a:hueOff val="-100423"/>
            <a:satOff val="-19267"/>
            <a:lumOff val="2745"/>
            <a:alphaOff val="0"/>
          </a:schemeClr>
        </a:solidFill>
        <a:ln w="15875" cap="flat" cmpd="sng" algn="ctr">
          <a:solidFill>
            <a:schemeClr val="accent5">
              <a:hueOff val="-100423"/>
              <a:satOff val="-19267"/>
              <a:lumOff val="274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B50C11D-E7F8-4641-B561-520DF344EB44}">
      <dsp:nvSpPr>
        <dsp:cNvPr id="0" name=""/>
        <dsp:cNvSpPr/>
      </dsp:nvSpPr>
      <dsp:spPr>
        <a:xfrm>
          <a:off x="0" y="201168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Implemented Recuperative Care at the Shelter </a:t>
          </a:r>
        </a:p>
      </dsp:txBody>
      <dsp:txXfrm>
        <a:off x="0" y="2011680"/>
        <a:ext cx="6066818" cy="1005840"/>
      </dsp:txXfrm>
    </dsp:sp>
    <dsp:sp modelId="{3FA24A53-483A-430E-8F52-28654F510910}">
      <dsp:nvSpPr>
        <dsp:cNvPr id="0" name=""/>
        <dsp:cNvSpPr/>
      </dsp:nvSpPr>
      <dsp:spPr>
        <a:xfrm>
          <a:off x="0" y="3017520"/>
          <a:ext cx="6066818" cy="0"/>
        </a:xfrm>
        <a:prstGeom prst="line">
          <a:avLst/>
        </a:prstGeom>
        <a:solidFill>
          <a:schemeClr val="accent5">
            <a:hueOff val="-150635"/>
            <a:satOff val="-28901"/>
            <a:lumOff val="4118"/>
            <a:alphaOff val="0"/>
          </a:schemeClr>
        </a:solidFill>
        <a:ln w="15875"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00C236F-2178-4A30-B521-C7C7E7ABAFA4}">
      <dsp:nvSpPr>
        <dsp:cNvPr id="0" name=""/>
        <dsp:cNvSpPr/>
      </dsp:nvSpPr>
      <dsp:spPr>
        <a:xfrm>
          <a:off x="0" y="3017520"/>
          <a:ext cx="6066818"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Strengthened Extreme Weather Shelters </a:t>
          </a:r>
        </a:p>
      </dsp:txBody>
      <dsp:txXfrm>
        <a:off x="0" y="3017520"/>
        <a:ext cx="6066818" cy="100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79429-797C-4D5A-8811-A59DEA10C15C}">
      <dsp:nvSpPr>
        <dsp:cNvPr id="0" name=""/>
        <dsp:cNvSpPr/>
      </dsp:nvSpPr>
      <dsp:spPr>
        <a:xfrm>
          <a:off x="0" y="491"/>
          <a:ext cx="6066818"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C0B4F779-9363-4E71-90D0-01613F12489E}">
      <dsp:nvSpPr>
        <dsp:cNvPr id="0" name=""/>
        <dsp:cNvSpPr/>
      </dsp:nvSpPr>
      <dsp:spPr>
        <a:xfrm>
          <a:off x="0" y="491"/>
          <a:ext cx="6066818"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EXPANDED HOUSING OPPORTUNITIES</a:t>
          </a:r>
          <a:endParaRPr lang="en-US" sz="2800" kern="1200" dirty="0"/>
        </a:p>
      </dsp:txBody>
      <dsp:txXfrm>
        <a:off x="0" y="491"/>
        <a:ext cx="6066818" cy="804475"/>
      </dsp:txXfrm>
    </dsp:sp>
    <dsp:sp modelId="{6F8F6F01-D308-455D-AF7B-DAA722282EB8}">
      <dsp:nvSpPr>
        <dsp:cNvPr id="0" name=""/>
        <dsp:cNvSpPr/>
      </dsp:nvSpPr>
      <dsp:spPr>
        <a:xfrm>
          <a:off x="0" y="804966"/>
          <a:ext cx="6066818"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E1BFA04F-2499-4DF2-BB4C-EF646769E728}">
      <dsp:nvSpPr>
        <dsp:cNvPr id="0" name=""/>
        <dsp:cNvSpPr/>
      </dsp:nvSpPr>
      <dsp:spPr>
        <a:xfrm>
          <a:off x="0" y="804966"/>
          <a:ext cx="6066818"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Implemented Bridges 2 Housing – Low barrier, Housing First Pilot</a:t>
          </a:r>
        </a:p>
      </dsp:txBody>
      <dsp:txXfrm>
        <a:off x="0" y="804966"/>
        <a:ext cx="6066818" cy="804475"/>
      </dsp:txXfrm>
    </dsp:sp>
    <dsp:sp modelId="{43F5D0E0-737F-45BB-9AEF-5DBA122BD202}">
      <dsp:nvSpPr>
        <dsp:cNvPr id="0" name=""/>
        <dsp:cNvSpPr/>
      </dsp:nvSpPr>
      <dsp:spPr>
        <a:xfrm>
          <a:off x="0" y="1609442"/>
          <a:ext cx="6066818"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5AE111CE-B46E-4E3A-96D7-B866C70DE57C}">
      <dsp:nvSpPr>
        <dsp:cNvPr id="0" name=""/>
        <dsp:cNvSpPr/>
      </dsp:nvSpPr>
      <dsp:spPr>
        <a:xfrm>
          <a:off x="0" y="1609442"/>
          <a:ext cx="6066818"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Awarded No Place Like Home, funding for a 40-unit low income housing development </a:t>
          </a:r>
        </a:p>
      </dsp:txBody>
      <dsp:txXfrm>
        <a:off x="0" y="1609442"/>
        <a:ext cx="6066818" cy="804475"/>
      </dsp:txXfrm>
    </dsp:sp>
    <dsp:sp modelId="{95CE232E-F278-4A22-83A3-60AC5913B890}">
      <dsp:nvSpPr>
        <dsp:cNvPr id="0" name=""/>
        <dsp:cNvSpPr/>
      </dsp:nvSpPr>
      <dsp:spPr>
        <a:xfrm>
          <a:off x="0" y="2413917"/>
          <a:ext cx="6066818" cy="0"/>
        </a:xfrm>
        <a:prstGeom prst="line">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C29C118B-FDBD-440C-A9EB-45330C92D24C}">
      <dsp:nvSpPr>
        <dsp:cNvPr id="0" name=""/>
        <dsp:cNvSpPr/>
      </dsp:nvSpPr>
      <dsp:spPr>
        <a:xfrm>
          <a:off x="0" y="2413917"/>
          <a:ext cx="6066818"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Landlord Recruitment and Retention </a:t>
          </a:r>
        </a:p>
      </dsp:txBody>
      <dsp:txXfrm>
        <a:off x="0" y="2413917"/>
        <a:ext cx="6066818" cy="804475"/>
      </dsp:txXfrm>
    </dsp:sp>
    <dsp:sp modelId="{4331A596-51AE-4C2C-B22D-ABC9D83309B7}">
      <dsp:nvSpPr>
        <dsp:cNvPr id="0" name=""/>
        <dsp:cNvSpPr/>
      </dsp:nvSpPr>
      <dsp:spPr>
        <a:xfrm>
          <a:off x="0" y="3218393"/>
          <a:ext cx="6066818" cy="0"/>
        </a:xfrm>
        <a:prstGeom prst="line">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8214F1A5-6830-4174-BF76-FB1C9800800D}">
      <dsp:nvSpPr>
        <dsp:cNvPr id="0" name=""/>
        <dsp:cNvSpPr/>
      </dsp:nvSpPr>
      <dsp:spPr>
        <a:xfrm>
          <a:off x="0" y="3218393"/>
          <a:ext cx="6066818" cy="80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Lone Oak, Truckee Lofts and Courtyards </a:t>
          </a:r>
        </a:p>
      </dsp:txBody>
      <dsp:txXfrm>
        <a:off x="0" y="3218393"/>
        <a:ext cx="6066818" cy="804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8943E-70F0-44AF-8E3A-7F8CCE0A447F}">
      <dsp:nvSpPr>
        <dsp:cNvPr id="0" name=""/>
        <dsp:cNvSpPr/>
      </dsp:nvSpPr>
      <dsp:spPr>
        <a:xfrm>
          <a:off x="0" y="0"/>
          <a:ext cx="4656236"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384C2EF1-21FE-4A37-83D1-F4E3DC9CAD5E}">
      <dsp:nvSpPr>
        <dsp:cNvPr id="0" name=""/>
        <dsp:cNvSpPr/>
      </dsp:nvSpPr>
      <dsp:spPr>
        <a:xfrm>
          <a:off x="0" y="0"/>
          <a:ext cx="4656236"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INCREASED COLLABORATION:</a:t>
          </a:r>
        </a:p>
      </dsp:txBody>
      <dsp:txXfrm>
        <a:off x="0" y="0"/>
        <a:ext cx="4656236" cy="1005840"/>
      </dsp:txXfrm>
    </dsp:sp>
    <dsp:sp modelId="{9300B109-68B4-4AC6-A3D9-2A93F8F742D5}">
      <dsp:nvSpPr>
        <dsp:cNvPr id="0" name=""/>
        <dsp:cNvSpPr/>
      </dsp:nvSpPr>
      <dsp:spPr>
        <a:xfrm>
          <a:off x="0" y="1005840"/>
          <a:ext cx="4656236"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DE313228-4C25-478D-B34F-550FBF4BE880}">
      <dsp:nvSpPr>
        <dsp:cNvPr id="0" name=""/>
        <dsp:cNvSpPr/>
      </dsp:nvSpPr>
      <dsp:spPr>
        <a:xfrm>
          <a:off x="0" y="1005840"/>
          <a:ext cx="4656236"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Increased Continuum of Care participation </a:t>
          </a:r>
        </a:p>
      </dsp:txBody>
      <dsp:txXfrm>
        <a:off x="0" y="1005840"/>
        <a:ext cx="4656236" cy="1005840"/>
      </dsp:txXfrm>
    </dsp:sp>
    <dsp:sp modelId="{E36A3153-CA1E-48D4-8110-783F249C88BF}">
      <dsp:nvSpPr>
        <dsp:cNvPr id="0" name=""/>
        <dsp:cNvSpPr/>
      </dsp:nvSpPr>
      <dsp:spPr>
        <a:xfrm>
          <a:off x="0" y="2011680"/>
          <a:ext cx="4656236"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F2979799-2DD2-4EE7-9149-CBD910627D97}">
      <dsp:nvSpPr>
        <dsp:cNvPr id="0" name=""/>
        <dsp:cNvSpPr/>
      </dsp:nvSpPr>
      <dsp:spPr>
        <a:xfrm>
          <a:off x="0" y="2011680"/>
          <a:ext cx="4656236"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Fully</a:t>
          </a:r>
          <a:r>
            <a:rPr lang="en-US" sz="3000" kern="1200" baseline="0" dirty="0"/>
            <a:t> Implemented Coordinated Entry </a:t>
          </a:r>
          <a:endParaRPr lang="en-US" sz="3000" kern="1200" dirty="0"/>
        </a:p>
      </dsp:txBody>
      <dsp:txXfrm>
        <a:off x="0" y="2011680"/>
        <a:ext cx="4656236" cy="1005840"/>
      </dsp:txXfrm>
    </dsp:sp>
    <dsp:sp modelId="{94B15A3E-7C6E-4D96-AA98-71E46B148C67}">
      <dsp:nvSpPr>
        <dsp:cNvPr id="0" name=""/>
        <dsp:cNvSpPr/>
      </dsp:nvSpPr>
      <dsp:spPr>
        <a:xfrm>
          <a:off x="0" y="3017520"/>
          <a:ext cx="4656236"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1969A8BF-0D1C-4048-B42B-217FDA110F51}">
      <dsp:nvSpPr>
        <dsp:cNvPr id="0" name=""/>
        <dsp:cNvSpPr/>
      </dsp:nvSpPr>
      <dsp:spPr>
        <a:xfrm>
          <a:off x="0" y="3017520"/>
          <a:ext cx="4656236" cy="100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Partnered with nonprofits, cities and other stakeholders </a:t>
          </a:r>
        </a:p>
      </dsp:txBody>
      <dsp:txXfrm>
        <a:off x="0" y="3017520"/>
        <a:ext cx="4656236" cy="10058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6FF7F-9A46-453A-8223-89C4460BC5C6}"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9F382-9A37-440E-83A3-7761BC502C81}" type="slidenum">
              <a:rPr lang="en-US" smtClean="0"/>
              <a:t>‹#›</a:t>
            </a:fld>
            <a:endParaRPr lang="en-US"/>
          </a:p>
        </p:txBody>
      </p:sp>
    </p:spTree>
    <p:extLst>
      <p:ext uri="{BB962C8B-B14F-4D97-AF65-F5344CB8AC3E}">
        <p14:creationId xmlns:p14="http://schemas.microsoft.com/office/powerpoint/2010/main" val="256135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D9F382-9A37-440E-83A3-7761BC502C81}" type="slidenum">
              <a:rPr lang="en-US" smtClean="0"/>
              <a:t>2</a:t>
            </a:fld>
            <a:endParaRPr lang="en-US"/>
          </a:p>
        </p:txBody>
      </p:sp>
    </p:spTree>
    <p:extLst>
      <p:ext uri="{BB962C8B-B14F-4D97-AF65-F5344CB8AC3E}">
        <p14:creationId xmlns:p14="http://schemas.microsoft.com/office/powerpoint/2010/main" val="29425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priority for 2019 looks a little different than what it looked like in 2018. In 2018 it was one big priority and now it divides the priority between homeless services and housing. in 2017, HHSA staff worked to put together a frame work for implementing the Boards priority, “Better Together: </a:t>
            </a:r>
          </a:p>
          <a:p>
            <a:pPr marL="171450" indent="-171450">
              <a:buFontTx/>
              <a:buChar char="-"/>
            </a:pPr>
            <a:r>
              <a:rPr lang="en-US" dirty="0"/>
              <a:t>Coordination of Services </a:t>
            </a:r>
          </a:p>
          <a:p>
            <a:pPr marL="171450" indent="-171450">
              <a:buFontTx/>
              <a:buChar char="-"/>
            </a:pPr>
            <a:r>
              <a:rPr lang="en-US" dirty="0"/>
              <a:t>Housing First Pilot Project </a:t>
            </a:r>
          </a:p>
          <a:p>
            <a:pPr marL="171450" indent="-171450">
              <a:buFontTx/>
              <a:buChar char="-"/>
            </a:pPr>
            <a:r>
              <a:rPr lang="en-US" dirty="0"/>
              <a:t>Homeless Day Services/Navigation Center</a:t>
            </a:r>
          </a:p>
          <a:p>
            <a:endParaRPr lang="en-US" dirty="0"/>
          </a:p>
          <a:p>
            <a:r>
              <a:rPr lang="en-US" dirty="0"/>
              <a:t>(see above) </a:t>
            </a:r>
          </a:p>
        </p:txBody>
      </p:sp>
      <p:sp>
        <p:nvSpPr>
          <p:cNvPr id="4" name="Slide Number Placeholder 3"/>
          <p:cNvSpPr>
            <a:spLocks noGrp="1"/>
          </p:cNvSpPr>
          <p:nvPr>
            <p:ph type="sldNum" sz="quarter" idx="5"/>
          </p:nvPr>
        </p:nvSpPr>
        <p:spPr/>
        <p:txBody>
          <a:bodyPr/>
          <a:lstStyle/>
          <a:p>
            <a:fld id="{2DD9F382-9A37-440E-83A3-7761BC502C81}" type="slidenum">
              <a:rPr lang="en-US" smtClean="0"/>
              <a:t>3</a:t>
            </a:fld>
            <a:endParaRPr lang="en-US"/>
          </a:p>
        </p:txBody>
      </p:sp>
    </p:spTree>
    <p:extLst>
      <p:ext uri="{BB962C8B-B14F-4D97-AF65-F5344CB8AC3E}">
        <p14:creationId xmlns:p14="http://schemas.microsoft.com/office/powerpoint/2010/main" val="110719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D9F382-9A37-440E-83A3-7761BC502C81}" type="slidenum">
              <a:rPr lang="en-US" smtClean="0"/>
              <a:t>5</a:t>
            </a:fld>
            <a:endParaRPr lang="en-US"/>
          </a:p>
        </p:txBody>
      </p:sp>
    </p:spTree>
    <p:extLst>
      <p:ext uri="{BB962C8B-B14F-4D97-AF65-F5344CB8AC3E}">
        <p14:creationId xmlns:p14="http://schemas.microsoft.com/office/powerpoint/2010/main" val="13417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F382-9A37-440E-83A3-7761BC502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87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F382-9A37-440E-83A3-7761BC502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71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F382-9A37-440E-83A3-7761BC502C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6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HOME team </a:t>
            </a:r>
            <a:r>
              <a:rPr lang="en-US" dirty="0" err="1"/>
              <a:t>Inforgraphic</a:t>
            </a:r>
            <a:r>
              <a:rPr lang="en-US" dirty="0"/>
              <a:t> </a:t>
            </a:r>
          </a:p>
        </p:txBody>
      </p:sp>
      <p:sp>
        <p:nvSpPr>
          <p:cNvPr id="4" name="Slide Number Placeholder 3"/>
          <p:cNvSpPr>
            <a:spLocks noGrp="1"/>
          </p:cNvSpPr>
          <p:nvPr>
            <p:ph type="sldNum" sz="quarter" idx="5"/>
          </p:nvPr>
        </p:nvSpPr>
        <p:spPr/>
        <p:txBody>
          <a:bodyPr/>
          <a:lstStyle/>
          <a:p>
            <a:fld id="{2DD9F382-9A37-440E-83A3-7761BC502C81}" type="slidenum">
              <a:rPr lang="en-US" smtClean="0"/>
              <a:t>9</a:t>
            </a:fld>
            <a:endParaRPr lang="en-US"/>
          </a:p>
        </p:txBody>
      </p:sp>
    </p:spTree>
    <p:extLst>
      <p:ext uri="{BB962C8B-B14F-4D97-AF65-F5344CB8AC3E}">
        <p14:creationId xmlns:p14="http://schemas.microsoft.com/office/powerpoint/2010/main" val="406418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Brunswick Commons, Lone Oak, Lofts </a:t>
            </a:r>
            <a:r>
              <a:rPr lang="en-US" dirty="0" err="1"/>
              <a:t>etc</a:t>
            </a:r>
            <a:r>
              <a:rPr lang="en-US" dirty="0"/>
              <a:t> </a:t>
            </a:r>
          </a:p>
        </p:txBody>
      </p:sp>
      <p:sp>
        <p:nvSpPr>
          <p:cNvPr id="4" name="Slide Number Placeholder 3"/>
          <p:cNvSpPr>
            <a:spLocks noGrp="1"/>
          </p:cNvSpPr>
          <p:nvPr>
            <p:ph type="sldNum" sz="quarter" idx="5"/>
          </p:nvPr>
        </p:nvSpPr>
        <p:spPr/>
        <p:txBody>
          <a:bodyPr/>
          <a:lstStyle/>
          <a:p>
            <a:fld id="{2DD9F382-9A37-440E-83A3-7761BC502C81}" type="slidenum">
              <a:rPr lang="en-US" smtClean="0"/>
              <a:t>10</a:t>
            </a:fld>
            <a:endParaRPr lang="en-US"/>
          </a:p>
        </p:txBody>
      </p:sp>
    </p:spTree>
    <p:extLst>
      <p:ext uri="{BB962C8B-B14F-4D97-AF65-F5344CB8AC3E}">
        <p14:creationId xmlns:p14="http://schemas.microsoft.com/office/powerpoint/2010/main" val="288526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HDAP </a:t>
            </a:r>
          </a:p>
        </p:txBody>
      </p:sp>
      <p:sp>
        <p:nvSpPr>
          <p:cNvPr id="4" name="Slide Number Placeholder 3"/>
          <p:cNvSpPr>
            <a:spLocks noGrp="1"/>
          </p:cNvSpPr>
          <p:nvPr>
            <p:ph type="sldNum" sz="quarter" idx="5"/>
          </p:nvPr>
        </p:nvSpPr>
        <p:spPr/>
        <p:txBody>
          <a:bodyPr/>
          <a:lstStyle/>
          <a:p>
            <a:fld id="{2DD9F382-9A37-440E-83A3-7761BC502C81}" type="slidenum">
              <a:rPr lang="en-US" smtClean="0"/>
              <a:t>12</a:t>
            </a:fld>
            <a:endParaRPr lang="en-US"/>
          </a:p>
        </p:txBody>
      </p:sp>
    </p:spTree>
    <p:extLst>
      <p:ext uri="{BB962C8B-B14F-4D97-AF65-F5344CB8AC3E}">
        <p14:creationId xmlns:p14="http://schemas.microsoft.com/office/powerpoint/2010/main" val="341768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D293B8-8556-47CC-8822-042EB574CBE4}" type="datetime1">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1AA82-FBB5-4F44-B94B-A452F5AF119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17B01-292F-4C18-BA77-CACD82B39E6C}" type="datetime1">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1AA82-FBB5-4F44-B94B-A452F5AF1196}" type="slidenum">
              <a:rPr lang="en-US" smtClean="0"/>
              <a:t>‹#›</a:t>
            </a:fld>
            <a:endParaRPr lang="en-US"/>
          </a:p>
        </p:txBody>
      </p:sp>
    </p:spTree>
    <p:extLst>
      <p:ext uri="{BB962C8B-B14F-4D97-AF65-F5344CB8AC3E}">
        <p14:creationId xmlns:p14="http://schemas.microsoft.com/office/powerpoint/2010/main" val="52613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21B11-A490-445B-957B-5F239A863303}" type="datetime1">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1AA82-FBB5-4F44-B94B-A452F5AF119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75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C0BB-D660-44AA-93D1-CCD7F5B88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647437-50C5-4A19-ABD9-5B68A68C8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3F291E-8A35-44BD-B1F3-20D242D8AF4C}"/>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5" name="Footer Placeholder 4">
            <a:extLst>
              <a:ext uri="{FF2B5EF4-FFF2-40B4-BE49-F238E27FC236}">
                <a16:creationId xmlns:a16="http://schemas.microsoft.com/office/drawing/2014/main" id="{C31B4F75-9876-4F2C-AA59-5AC97BEBB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023CB-413D-46BA-9229-29AA0298C109}"/>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405883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EE4C-26C0-4E1A-B6DC-5A716A76E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CAAFB-E031-41E8-B6C4-F3CE30F78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934C1-ED32-4AD0-B628-56EABEBC6CE2}"/>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5" name="Footer Placeholder 4">
            <a:extLst>
              <a:ext uri="{FF2B5EF4-FFF2-40B4-BE49-F238E27FC236}">
                <a16:creationId xmlns:a16="http://schemas.microsoft.com/office/drawing/2014/main" id="{F3CF1A98-744C-46DC-975E-ACE10B586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ACA87-01C2-40B6-B3B9-0B9F0B353747}"/>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21644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D54A-59D1-454C-B67B-F86E0A5F8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205A2-A6EB-46B8-B657-70CE0F890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3C12DF-3BC5-400C-94F8-D6D8AFC07894}"/>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5" name="Footer Placeholder 4">
            <a:extLst>
              <a:ext uri="{FF2B5EF4-FFF2-40B4-BE49-F238E27FC236}">
                <a16:creationId xmlns:a16="http://schemas.microsoft.com/office/drawing/2014/main" id="{0B80E432-E9CA-4BCE-B87A-E0411784C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1BE45-CD7E-4D5E-AE92-8AA50ADDB3D2}"/>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83483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9B74-3562-4407-B52C-C1D15778B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A49B3-AA46-4D39-89B8-B122A352FF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6645D8-C3BF-4049-9DD6-D40E82113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4B1B6-01E7-4F8D-9764-9E940C35E879}"/>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6" name="Footer Placeholder 5">
            <a:extLst>
              <a:ext uri="{FF2B5EF4-FFF2-40B4-BE49-F238E27FC236}">
                <a16:creationId xmlns:a16="http://schemas.microsoft.com/office/drawing/2014/main" id="{7EBA2929-2B6D-4613-854A-EA0DF4BF4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749E6-6142-4788-938F-A72F1FA4EB88}"/>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400447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398E-94F1-4DCF-9C2F-0A3CF8EB57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B3E58-3174-4860-BE92-12E73ABBA2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41226-D1DF-4D96-B6AF-B3B8588821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BF60A-8B05-4C5D-9A5E-80E53D446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060D2-B3F8-47FA-B076-4C5FAEAFD9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58700-2D31-4F5E-96E6-CB44830B2962}"/>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8" name="Footer Placeholder 7">
            <a:extLst>
              <a:ext uri="{FF2B5EF4-FFF2-40B4-BE49-F238E27FC236}">
                <a16:creationId xmlns:a16="http://schemas.microsoft.com/office/drawing/2014/main" id="{8FE797E4-ACC5-4B81-93C0-F94FD664A5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828E4-7765-43B2-BA44-4168838B5F32}"/>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12386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8160-0A2A-41BD-BDDF-1F7C33CC4A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A1118-CB0D-4852-BED8-004CA4A55D76}"/>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4" name="Footer Placeholder 3">
            <a:extLst>
              <a:ext uri="{FF2B5EF4-FFF2-40B4-BE49-F238E27FC236}">
                <a16:creationId xmlns:a16="http://schemas.microsoft.com/office/drawing/2014/main" id="{FADE3E06-0E14-4B7E-B9C4-6E9769BEDE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9E49FB-E545-4EC3-9DD2-A2B9547A6B26}"/>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281891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D8249-6F55-46E2-96E5-27B333E467C6}"/>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3" name="Footer Placeholder 2">
            <a:extLst>
              <a:ext uri="{FF2B5EF4-FFF2-40B4-BE49-F238E27FC236}">
                <a16:creationId xmlns:a16="http://schemas.microsoft.com/office/drawing/2014/main" id="{22EFF47D-EB40-4E31-B806-C59F192D6F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41081-71C5-4351-829E-318D49CDDC1A}"/>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3051218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0591-AC76-4A25-B8C6-0E5D09C2F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F6D45-EA6E-48C0-91B9-5FE959272E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3CB7A4-E8DD-4480-8D08-1EED339CD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E62A6-3E83-4850-9824-2402EAB1A141}"/>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6" name="Footer Placeholder 5">
            <a:extLst>
              <a:ext uri="{FF2B5EF4-FFF2-40B4-BE49-F238E27FC236}">
                <a16:creationId xmlns:a16="http://schemas.microsoft.com/office/drawing/2014/main" id="{37C3D800-4E84-470A-AC36-317CBD0D0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91C5DD-7A1B-4073-A81A-80A7BDF6806C}"/>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54329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93FFD-FBBC-4AD4-9828-0D8B02A9B438}" type="datetime1">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1AA82-FBB5-4F44-B94B-A452F5AF1196}" type="slidenum">
              <a:rPr lang="en-US" smtClean="0"/>
              <a:t>‹#›</a:t>
            </a:fld>
            <a:endParaRPr lang="en-US"/>
          </a:p>
        </p:txBody>
      </p:sp>
    </p:spTree>
    <p:extLst>
      <p:ext uri="{BB962C8B-B14F-4D97-AF65-F5344CB8AC3E}">
        <p14:creationId xmlns:p14="http://schemas.microsoft.com/office/powerpoint/2010/main" val="3939578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BDD0-2DDD-4CC3-9E87-7734790FD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8437E4-31B3-4241-AFBD-48236FA2F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4BB620-1BD7-40ED-8C03-64C9ADDF0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599B2-1A3E-4625-965A-98AA39D5073E}"/>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6" name="Footer Placeholder 5">
            <a:extLst>
              <a:ext uri="{FF2B5EF4-FFF2-40B4-BE49-F238E27FC236}">
                <a16:creationId xmlns:a16="http://schemas.microsoft.com/office/drawing/2014/main" id="{2DD57ECC-2CCA-4062-A6A7-69DA9F826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D85F-FD96-45C3-9381-B108E199A1A8}"/>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1448685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2BC9-E6C1-48BF-A444-BD98315B7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506386-417B-4F98-9964-E80E37A4E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6B664-088C-4B0B-B5EE-9DE1652728B7}"/>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5" name="Footer Placeholder 4">
            <a:extLst>
              <a:ext uri="{FF2B5EF4-FFF2-40B4-BE49-F238E27FC236}">
                <a16:creationId xmlns:a16="http://schemas.microsoft.com/office/drawing/2014/main" id="{0BF94990-E744-4007-A811-E666EAFA3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C6E7F-769F-4186-9440-6FDBACF29DEE}"/>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1029236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B723F-C233-418B-AA95-51072D1A2C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ABDECA-1454-42AA-B2B5-D649F9638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1D594-987E-4E84-897C-FF9F3C92BB9F}"/>
              </a:ext>
            </a:extLst>
          </p:cNvPr>
          <p:cNvSpPr>
            <a:spLocks noGrp="1"/>
          </p:cNvSpPr>
          <p:nvPr>
            <p:ph type="dt" sz="half" idx="10"/>
          </p:nvPr>
        </p:nvSpPr>
        <p:spPr/>
        <p:txBody>
          <a:bodyPr/>
          <a:lstStyle/>
          <a:p>
            <a:fld id="{994464D9-17D5-4D7D-90FD-712D1B495E79}" type="datetimeFigureOut">
              <a:rPr lang="en-US" smtClean="0"/>
              <a:t>10/2/2019</a:t>
            </a:fld>
            <a:endParaRPr lang="en-US"/>
          </a:p>
        </p:txBody>
      </p:sp>
      <p:sp>
        <p:nvSpPr>
          <p:cNvPr id="5" name="Footer Placeholder 4">
            <a:extLst>
              <a:ext uri="{FF2B5EF4-FFF2-40B4-BE49-F238E27FC236}">
                <a16:creationId xmlns:a16="http://schemas.microsoft.com/office/drawing/2014/main" id="{85708C8C-0899-4DB7-AAF8-B19A57B71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7D86A-31D7-430B-B8C3-1114F8DA4D27}"/>
              </a:ext>
            </a:extLst>
          </p:cNvPr>
          <p:cNvSpPr>
            <a:spLocks noGrp="1"/>
          </p:cNvSpPr>
          <p:nvPr>
            <p:ph type="sldNum" sz="quarter" idx="12"/>
          </p:nvPr>
        </p:nvSpPr>
        <p:spPr/>
        <p:txBody>
          <a:bodyPr/>
          <a:lstStyle/>
          <a:p>
            <a:fld id="{C86331C3-34E0-4591-B5AD-F69F7A2F1E34}" type="slidenum">
              <a:rPr lang="en-US" smtClean="0"/>
              <a:t>‹#›</a:t>
            </a:fld>
            <a:endParaRPr lang="en-US"/>
          </a:p>
        </p:txBody>
      </p:sp>
    </p:spTree>
    <p:extLst>
      <p:ext uri="{BB962C8B-B14F-4D97-AF65-F5344CB8AC3E}">
        <p14:creationId xmlns:p14="http://schemas.microsoft.com/office/powerpoint/2010/main" val="106465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060D-6C30-4983-A2A2-3E23ED032511}" type="datetime1">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1AA82-FBB5-4F44-B94B-A452F5AF119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5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20B72-1128-46CD-A88F-30E4D544C05F}" type="datetime1">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1AA82-FBB5-4F44-B94B-A452F5AF1196}" type="slidenum">
              <a:rPr lang="en-US" smtClean="0"/>
              <a:t>‹#›</a:t>
            </a:fld>
            <a:endParaRPr lang="en-US"/>
          </a:p>
        </p:txBody>
      </p:sp>
    </p:spTree>
    <p:extLst>
      <p:ext uri="{BB962C8B-B14F-4D97-AF65-F5344CB8AC3E}">
        <p14:creationId xmlns:p14="http://schemas.microsoft.com/office/powerpoint/2010/main" val="415382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8A1504-E2C0-4F70-A56B-428BF72485FA}" type="datetime1">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1AA82-FBB5-4F44-B94B-A452F5AF1196}" type="slidenum">
              <a:rPr lang="en-US" smtClean="0"/>
              <a:t>‹#›</a:t>
            </a:fld>
            <a:endParaRPr lang="en-US"/>
          </a:p>
        </p:txBody>
      </p:sp>
    </p:spTree>
    <p:extLst>
      <p:ext uri="{BB962C8B-B14F-4D97-AF65-F5344CB8AC3E}">
        <p14:creationId xmlns:p14="http://schemas.microsoft.com/office/powerpoint/2010/main" val="19638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B19068-AF80-4DF0-BF83-9EA0AD1CFFD0}" type="datetime1">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1AA82-FBB5-4F44-B94B-A452F5AF1196}" type="slidenum">
              <a:rPr lang="en-US" smtClean="0"/>
              <a:t>‹#›</a:t>
            </a:fld>
            <a:endParaRPr lang="en-US"/>
          </a:p>
        </p:txBody>
      </p:sp>
    </p:spTree>
    <p:extLst>
      <p:ext uri="{BB962C8B-B14F-4D97-AF65-F5344CB8AC3E}">
        <p14:creationId xmlns:p14="http://schemas.microsoft.com/office/powerpoint/2010/main" val="362698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CD8AD-1E58-458A-A473-474CF5B2107F}" type="datetime1">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1AA82-FBB5-4F44-B94B-A452F5AF1196}" type="slidenum">
              <a:rPr lang="en-US" smtClean="0"/>
              <a:t>‹#›</a:t>
            </a:fld>
            <a:endParaRPr lang="en-US"/>
          </a:p>
        </p:txBody>
      </p:sp>
    </p:spTree>
    <p:extLst>
      <p:ext uri="{BB962C8B-B14F-4D97-AF65-F5344CB8AC3E}">
        <p14:creationId xmlns:p14="http://schemas.microsoft.com/office/powerpoint/2010/main" val="25821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9E1F92-A88E-40FA-9E86-1D2F5ECFEC9E}" type="datetime1">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1AA82-FBB5-4F44-B94B-A452F5AF1196}" type="slidenum">
              <a:rPr lang="en-US" smtClean="0"/>
              <a:t>‹#›</a:t>
            </a:fld>
            <a:endParaRPr lang="en-US"/>
          </a:p>
        </p:txBody>
      </p:sp>
    </p:spTree>
    <p:extLst>
      <p:ext uri="{BB962C8B-B14F-4D97-AF65-F5344CB8AC3E}">
        <p14:creationId xmlns:p14="http://schemas.microsoft.com/office/powerpoint/2010/main" val="26127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C60CA9-0CAC-41EC-B6F8-05278FB1096D}" type="datetime1">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1AA82-FBB5-4F44-B94B-A452F5AF119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5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0EBEB87-34AC-49B2-B13E-360DF8420FCC}" type="datetime1">
              <a:rPr lang="en-US" smtClean="0"/>
              <a:t>10/2/2019</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E51AA82-FBB5-4F44-B94B-A452F5AF119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144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892E88-8BD6-4F6F-92A3-3DD4D962D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1F56EB-10E5-4807-9A57-F3A90B8AD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B2942-1B17-4879-AC9A-33A0C7A9B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464D9-17D5-4D7D-90FD-712D1B495E79}" type="datetimeFigureOut">
              <a:rPr lang="en-US" smtClean="0"/>
              <a:t>10/2/2019</a:t>
            </a:fld>
            <a:endParaRPr lang="en-US"/>
          </a:p>
        </p:txBody>
      </p:sp>
      <p:sp>
        <p:nvSpPr>
          <p:cNvPr id="5" name="Footer Placeholder 4">
            <a:extLst>
              <a:ext uri="{FF2B5EF4-FFF2-40B4-BE49-F238E27FC236}">
                <a16:creationId xmlns:a16="http://schemas.microsoft.com/office/drawing/2014/main" id="{282FB0EE-9B0A-4B35-8225-6C6C6C822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26E276-7EE9-435E-A47C-7EFA60BA0A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331C3-34E0-4591-B5AD-F69F7A2F1E34}" type="slidenum">
              <a:rPr lang="en-US" smtClean="0"/>
              <a:t>‹#›</a:t>
            </a:fld>
            <a:endParaRPr lang="en-US"/>
          </a:p>
        </p:txBody>
      </p:sp>
    </p:spTree>
    <p:extLst>
      <p:ext uri="{BB962C8B-B14F-4D97-AF65-F5344CB8AC3E}">
        <p14:creationId xmlns:p14="http://schemas.microsoft.com/office/powerpoint/2010/main" val="3054033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33400"/>
            <a:ext cx="9982200" cy="1828800"/>
          </a:xfrm>
        </p:spPr>
        <p:txBody>
          <a:bodyPr>
            <a:normAutofit/>
          </a:bodyPr>
          <a:lstStyle/>
          <a:p>
            <a:pPr algn="ctr"/>
            <a:r>
              <a:rPr lang="en-US" dirty="0">
                <a:solidFill>
                  <a:schemeClr val="tx1"/>
                </a:solidFill>
              </a:rPr>
              <a:t>Building Bridges to Housing:</a:t>
            </a:r>
            <a:br>
              <a:rPr lang="en-US" dirty="0">
                <a:solidFill>
                  <a:schemeClr val="tx1"/>
                </a:solidFill>
              </a:rPr>
            </a:br>
            <a:r>
              <a:rPr lang="en-US" sz="3100" dirty="0" err="1">
                <a:solidFill>
                  <a:schemeClr val="tx1"/>
                </a:solidFill>
              </a:rPr>
              <a:t>AddrressING</a:t>
            </a:r>
            <a:r>
              <a:rPr lang="en-US" sz="3100" dirty="0">
                <a:solidFill>
                  <a:schemeClr val="tx1"/>
                </a:solidFill>
              </a:rPr>
              <a:t> Homelessness </a:t>
            </a:r>
            <a:br>
              <a:rPr lang="en-US" sz="3100" dirty="0">
                <a:solidFill>
                  <a:schemeClr val="tx1"/>
                </a:solidFill>
              </a:rPr>
            </a:br>
            <a:r>
              <a:rPr lang="en-US" sz="3100" dirty="0">
                <a:solidFill>
                  <a:schemeClr val="tx1"/>
                </a:solidFill>
              </a:rPr>
              <a:t>in Nevada County</a:t>
            </a:r>
            <a:endParaRPr lang="en-US" sz="1600" dirty="0">
              <a:solidFill>
                <a:schemeClr val="tx1"/>
              </a:solidFill>
            </a:endParaRPr>
          </a:p>
        </p:txBody>
      </p:sp>
      <p:sp>
        <p:nvSpPr>
          <p:cNvPr id="3" name="Subtitle 2"/>
          <p:cNvSpPr>
            <a:spLocks noGrp="1"/>
          </p:cNvSpPr>
          <p:nvPr>
            <p:ph type="subTitle" idx="1"/>
          </p:nvPr>
        </p:nvSpPr>
        <p:spPr>
          <a:xfrm>
            <a:off x="8543365" y="4916224"/>
            <a:ext cx="3511475" cy="1828800"/>
          </a:xfrm>
        </p:spPr>
        <p:txBody>
          <a:bodyPr>
            <a:normAutofit fontScale="62500" lnSpcReduction="20000"/>
          </a:bodyPr>
          <a:lstStyle/>
          <a:p>
            <a:r>
              <a:rPr lang="en-US" dirty="0"/>
              <a:t>Brendan Phillips, MSW Housing Resource Manager, Nevada County</a:t>
            </a:r>
          </a:p>
          <a:p>
            <a:r>
              <a:rPr lang="en-US" dirty="0"/>
              <a:t> </a:t>
            </a:r>
          </a:p>
          <a:p>
            <a:r>
              <a:rPr lang="en-US" dirty="0"/>
              <a:t>Mike Dent, Director of Housing and Community Services, Nevada County </a:t>
            </a:r>
          </a:p>
          <a:p>
            <a:endParaRPr lang="en-US" dirty="0"/>
          </a:p>
          <a:p>
            <a:r>
              <a:rPr lang="en-US" dirty="0"/>
              <a:t>Joe Naake, Outreach Supervisor, </a:t>
            </a:r>
          </a:p>
          <a:p>
            <a:r>
              <a:rPr lang="en-US" dirty="0"/>
              <a:t>Hospitality House Shelter</a:t>
            </a:r>
          </a:p>
          <a:p>
            <a:r>
              <a:rPr lang="en-US" dirty="0"/>
              <a:t> </a:t>
            </a:r>
          </a:p>
          <a:p>
            <a:r>
              <a:rPr lang="en-US" dirty="0"/>
              <a:t>Valentina De La Fuente</a:t>
            </a:r>
          </a:p>
          <a:p>
            <a:r>
              <a:rPr lang="en-US" dirty="0" err="1"/>
              <a:t>SOARWorks</a:t>
            </a:r>
            <a:r>
              <a:rPr lang="en-US" dirty="0"/>
              <a:t> Coordinator, FREED </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9942" b="89994" l="6393" r="94111">
                        <a14:backgroundMark x1="7361" y1="31956" x2="7361" y2="31956"/>
                        <a14:backgroundMark x1="9376" y1="28599" x2="9376" y2="28599"/>
                        <a14:backgroundMark x1="9376" y1="30084" x2="9376" y2="30084"/>
                        <a14:backgroundMark x1="7826" y1="35959" x2="7826" y2="35959"/>
                        <a14:backgroundMark x1="9492" y1="34280" x2="9492" y2="34280"/>
                        <a14:backgroundMark x1="11120" y1="32150" x2="11120" y2="32150"/>
                        <a14:backgroundMark x1="12824" y1="31117" x2="12824" y2="31117"/>
                        <a14:backgroundMark x1="23789" y1="31956" x2="23789" y2="31956"/>
                        <a14:backgroundMark x1="72026" y1="45771" x2="72026" y2="45771"/>
                        <a14:backgroundMark x1="81790" y1="43512" x2="81790" y2="43512"/>
                        <a14:backgroundMark x1="43045" y1="53583" x2="43045" y2="53583"/>
                        <a14:backgroundMark x1="74932" y1="45384" x2="74932" y2="45384"/>
                        <a14:backgroundMark x1="75203" y1="40736" x2="75203" y2="40736"/>
                        <a14:backgroundMark x1="77102" y1="37637" x2="77102" y2="37637"/>
                        <a14:backgroundMark x1="77102" y1="42027" x2="77102" y2="42027"/>
                        <a14:backgroundMark x1="78923" y1="33183" x2="78923" y2="33183"/>
                        <a14:backgroundMark x1="78923" y1="38864" x2="78923" y2="38864"/>
                        <a14:backgroundMark x1="92367" y1="55455" x2="92367" y2="55455"/>
                        <a14:backgroundMark x1="45293" y1="55455" x2="45293" y2="55455"/>
                        <a14:backgroundMark x1="65556" y1="53583" x2="65556" y2="53583"/>
                      </a14:backgroundRemoval>
                    </a14:imgEffect>
                  </a14:imgLayer>
                </a14:imgProps>
              </a:ext>
              <a:ext uri="{28A0092B-C50C-407E-A947-70E740481C1C}">
                <a14:useLocalDpi xmlns:a14="http://schemas.microsoft.com/office/drawing/2010/main" val="0"/>
              </a:ext>
            </a:extLst>
          </a:blip>
          <a:srcRect l="5780" r="5203"/>
          <a:stretch/>
        </p:blipFill>
        <p:spPr>
          <a:xfrm>
            <a:off x="-76200" y="1769510"/>
            <a:ext cx="12344400" cy="4447514"/>
          </a:xfrm>
          <a:prstGeom prst="rect">
            <a:avLst/>
          </a:prstGeom>
          <a:effectLst>
            <a:softEdge rad="0"/>
          </a:effectLst>
        </p:spPr>
      </p:pic>
      <p:pic>
        <p:nvPicPr>
          <p:cNvPr id="6" name="Picture 5" descr="C:\Users\pmathew\AppData\Local\Microsoft\Windows\INetCache\Content.Word\Better Together Logo Draft.png"/>
          <p:cNvPicPr/>
          <p:nvPr/>
        </p:nvPicPr>
        <p:blipFill rotWithShape="1">
          <a:blip r:embed="rId4" cstate="print">
            <a:extLst>
              <a:ext uri="{28A0092B-C50C-407E-A947-70E740481C1C}">
                <a14:useLocalDpi xmlns:a14="http://schemas.microsoft.com/office/drawing/2010/main" val="0"/>
              </a:ext>
            </a:extLst>
          </a:blip>
          <a:srcRect b="15896"/>
          <a:stretch/>
        </p:blipFill>
        <p:spPr bwMode="auto">
          <a:xfrm>
            <a:off x="9677400" y="166041"/>
            <a:ext cx="2377440" cy="13579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75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A4DB-8EBF-4532-B35D-7AECE76D49AD}"/>
              </a:ext>
            </a:extLst>
          </p:cNvPr>
          <p:cNvSpPr>
            <a:spLocks noGrp="1"/>
          </p:cNvSpPr>
          <p:nvPr>
            <p:ph type="title"/>
          </p:nvPr>
        </p:nvSpPr>
        <p:spPr/>
        <p:txBody>
          <a:bodyPr/>
          <a:lstStyle/>
          <a:p>
            <a:r>
              <a:rPr lang="en-US" dirty="0"/>
              <a:t>Housing </a:t>
            </a:r>
          </a:p>
        </p:txBody>
      </p:sp>
      <p:sp>
        <p:nvSpPr>
          <p:cNvPr id="3" name="Content Placeholder 2">
            <a:extLst>
              <a:ext uri="{FF2B5EF4-FFF2-40B4-BE49-F238E27FC236}">
                <a16:creationId xmlns:a16="http://schemas.microsoft.com/office/drawing/2014/main" id="{72650103-49CC-4BE1-9BD1-9236E279BB47}"/>
              </a:ext>
            </a:extLst>
          </p:cNvPr>
          <p:cNvSpPr>
            <a:spLocks noGrp="1"/>
          </p:cNvSpPr>
          <p:nvPr>
            <p:ph idx="1"/>
          </p:nvPr>
        </p:nvSpPr>
        <p:spPr/>
        <p:txBody>
          <a:bodyPr/>
          <a:lstStyle/>
          <a:p>
            <a:r>
              <a:rPr lang="en-US" dirty="0"/>
              <a:t>Affordable Housing Development: </a:t>
            </a:r>
          </a:p>
          <a:p>
            <a:pPr lvl="1"/>
            <a:r>
              <a:rPr lang="en-US" dirty="0"/>
              <a:t>Truckee Artist Lofts Project Currently Under Construction</a:t>
            </a:r>
          </a:p>
          <a:p>
            <a:pPr lvl="2"/>
            <a:r>
              <a:rPr lang="en-US" dirty="0"/>
              <a:t>77 Unit Multi-Family Affordable Housing Project</a:t>
            </a:r>
          </a:p>
          <a:p>
            <a:pPr lvl="1"/>
            <a:r>
              <a:rPr lang="en-US" dirty="0"/>
              <a:t>Lone Oak Apartments Received TCAC Funding on Sept. 25th</a:t>
            </a:r>
          </a:p>
          <a:p>
            <a:pPr lvl="2"/>
            <a:r>
              <a:rPr lang="en-US" dirty="0"/>
              <a:t>31 Unit Senior Affordable housing Project in Penn Valley</a:t>
            </a:r>
          </a:p>
          <a:p>
            <a:pPr lvl="1"/>
            <a:r>
              <a:rPr lang="en-US" dirty="0"/>
              <a:t>Brunswick Commons Cleared Entitlement Process</a:t>
            </a:r>
          </a:p>
          <a:p>
            <a:pPr lvl="1"/>
            <a:r>
              <a:rPr lang="en-US" dirty="0"/>
              <a:t>Courtyard Apartments Refinanced With Assistance of County</a:t>
            </a:r>
          </a:p>
          <a:p>
            <a:endParaRPr lang="en-US" dirty="0"/>
          </a:p>
        </p:txBody>
      </p:sp>
      <p:pic>
        <p:nvPicPr>
          <p:cNvPr id="4" name="Picture 3">
            <a:extLst>
              <a:ext uri="{FF2B5EF4-FFF2-40B4-BE49-F238E27FC236}">
                <a16:creationId xmlns:a16="http://schemas.microsoft.com/office/drawing/2014/main" id="{19595029-2CD3-4328-9F5B-93404DAE4AF8}"/>
              </a:ext>
            </a:extLst>
          </p:cNvPr>
          <p:cNvPicPr>
            <a:picLocks noChangeAspect="1"/>
          </p:cNvPicPr>
          <p:nvPr/>
        </p:nvPicPr>
        <p:blipFill>
          <a:blip r:embed="rId3"/>
          <a:stretch>
            <a:fillRect/>
          </a:stretch>
        </p:blipFill>
        <p:spPr>
          <a:xfrm>
            <a:off x="7970012" y="548640"/>
            <a:ext cx="3618754" cy="2710913"/>
          </a:xfrm>
          <a:prstGeom prst="rect">
            <a:avLst/>
          </a:prstGeom>
        </p:spPr>
      </p:pic>
      <p:pic>
        <p:nvPicPr>
          <p:cNvPr id="5" name="Picture 4">
            <a:extLst>
              <a:ext uri="{FF2B5EF4-FFF2-40B4-BE49-F238E27FC236}">
                <a16:creationId xmlns:a16="http://schemas.microsoft.com/office/drawing/2014/main" id="{F8A020BE-5FAB-4028-B148-4DB12FA233AC}"/>
              </a:ext>
            </a:extLst>
          </p:cNvPr>
          <p:cNvPicPr>
            <a:picLocks noChangeAspect="1"/>
          </p:cNvPicPr>
          <p:nvPr/>
        </p:nvPicPr>
        <p:blipFill>
          <a:blip r:embed="rId4"/>
          <a:stretch>
            <a:fillRect/>
          </a:stretch>
        </p:blipFill>
        <p:spPr>
          <a:xfrm>
            <a:off x="82550" y="4687668"/>
            <a:ext cx="12026900" cy="2170332"/>
          </a:xfrm>
          <a:prstGeom prst="rect">
            <a:avLst/>
          </a:prstGeom>
        </p:spPr>
      </p:pic>
    </p:spTree>
    <p:extLst>
      <p:ext uri="{BB962C8B-B14F-4D97-AF65-F5344CB8AC3E}">
        <p14:creationId xmlns:p14="http://schemas.microsoft.com/office/powerpoint/2010/main" val="271183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F0531FE7-1EBF-4A93-98EB-3FAD095CF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22" y="709965"/>
            <a:ext cx="3661961" cy="1093357"/>
          </a:xfrm>
          <a:prstGeom prst="rect">
            <a:avLst/>
          </a:prstGeom>
        </p:spPr>
      </p:pic>
      <p:sp>
        <p:nvSpPr>
          <p:cNvPr id="6" name="TextBox 5">
            <a:extLst>
              <a:ext uri="{FF2B5EF4-FFF2-40B4-BE49-F238E27FC236}">
                <a16:creationId xmlns:a16="http://schemas.microsoft.com/office/drawing/2014/main" id="{AE01DFDD-7A80-4B14-9F8B-E9C4BFAC56FE}"/>
              </a:ext>
            </a:extLst>
          </p:cNvPr>
          <p:cNvSpPr txBox="1"/>
          <p:nvPr/>
        </p:nvSpPr>
        <p:spPr>
          <a:xfrm>
            <a:off x="877388" y="2194560"/>
            <a:ext cx="10437223"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FREED’s mission is to promote independence and self-determination for people with disabilities through person-driven services, collaborative community partnerships and education, and leadership that advocates for fully inclusive communities</a:t>
            </a:r>
          </a:p>
        </p:txBody>
      </p:sp>
      <p:sp>
        <p:nvSpPr>
          <p:cNvPr id="7" name="TextBox 6">
            <a:extLst>
              <a:ext uri="{FF2B5EF4-FFF2-40B4-BE49-F238E27FC236}">
                <a16:creationId xmlns:a16="http://schemas.microsoft.com/office/drawing/2014/main" id="{73D43110-5376-4162-B4CF-4057AD3C0476}"/>
              </a:ext>
            </a:extLst>
          </p:cNvPr>
          <p:cNvSpPr txBox="1"/>
          <p:nvPr/>
        </p:nvSpPr>
        <p:spPr>
          <a:xfrm>
            <a:off x="990600" y="3626861"/>
            <a:ext cx="105537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Housing and Advocacy Disability Program (HDAP)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assist disabled individuals who are experiencing homelessness apply for disability benefit programs while also providing housing assistance. HDAP has four core requirements: outreach, case management, disability advocacy, and housing assistance.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7B379E1-132C-4A46-9881-15AC69F62968}"/>
              </a:ext>
            </a:extLst>
          </p:cNvPr>
          <p:cNvSpPr txBox="1"/>
          <p:nvPr/>
        </p:nvSpPr>
        <p:spPr>
          <a:xfrm>
            <a:off x="1066799" y="5120640"/>
            <a:ext cx="10247811"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Through HDAP, FREED has served 42 homeless individuals with housing financial assistance since its start in June 2018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Date, 12 individuals approved for disability benefits</a:t>
            </a:r>
          </a:p>
        </p:txBody>
      </p:sp>
    </p:spTree>
    <p:extLst>
      <p:ext uri="{BB962C8B-B14F-4D97-AF65-F5344CB8AC3E}">
        <p14:creationId xmlns:p14="http://schemas.microsoft.com/office/powerpoint/2010/main" val="371506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FA03-5819-43D1-9DD5-B03EC78A4FD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C7E797-5EB1-445A-8DE2-A4D8EAA71CB5}"/>
              </a:ext>
            </a:extLst>
          </p:cNvPr>
          <p:cNvSpPr>
            <a:spLocks noGrp="1"/>
          </p:cNvSpPr>
          <p:nvPr>
            <p:ph idx="1"/>
          </p:nvPr>
        </p:nvSpPr>
        <p:spPr/>
        <p:txBody>
          <a:bodyPr>
            <a:normAutofit/>
          </a:bodyPr>
          <a:lstStyle/>
          <a:p>
            <a:pPr algn="ctr"/>
            <a:r>
              <a:rPr lang="en-US" sz="8800" dirty="0"/>
              <a:t>Questions? </a:t>
            </a:r>
          </a:p>
        </p:txBody>
      </p:sp>
    </p:spTree>
    <p:extLst>
      <p:ext uri="{BB962C8B-B14F-4D97-AF65-F5344CB8AC3E}">
        <p14:creationId xmlns:p14="http://schemas.microsoft.com/office/powerpoint/2010/main" val="396978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29F7-ED68-4CB8-96C9-12CD29B48134}"/>
              </a:ext>
            </a:extLst>
          </p:cNvPr>
          <p:cNvSpPr>
            <a:spLocks noGrp="1"/>
          </p:cNvSpPr>
          <p:nvPr>
            <p:ph type="title"/>
          </p:nvPr>
        </p:nvSpPr>
        <p:spPr>
          <a:xfrm>
            <a:off x="1024128" y="585216"/>
            <a:ext cx="5902061" cy="1499616"/>
          </a:xfrm>
        </p:spPr>
        <p:txBody>
          <a:bodyPr>
            <a:normAutofit/>
          </a:bodyPr>
          <a:lstStyle/>
          <a:p>
            <a:r>
              <a:rPr lang="en-US"/>
              <a:t>The 2019 Homeless Point In TimE Count </a:t>
            </a:r>
            <a:endParaRPr lang="en-US" dirty="0"/>
          </a:p>
        </p:txBody>
      </p:sp>
      <p:sp>
        <p:nvSpPr>
          <p:cNvPr id="17" name="Content Placeholder 16">
            <a:extLst>
              <a:ext uri="{FF2B5EF4-FFF2-40B4-BE49-F238E27FC236}">
                <a16:creationId xmlns:a16="http://schemas.microsoft.com/office/drawing/2014/main" id="{68900ABB-704D-42E1-8962-04073F664B76}"/>
              </a:ext>
            </a:extLst>
          </p:cNvPr>
          <p:cNvSpPr>
            <a:spLocks noGrp="1"/>
          </p:cNvSpPr>
          <p:nvPr>
            <p:ph idx="1"/>
          </p:nvPr>
        </p:nvSpPr>
        <p:spPr>
          <a:xfrm>
            <a:off x="868680" y="2286000"/>
            <a:ext cx="6057509" cy="3931920"/>
          </a:xfrm>
        </p:spPr>
        <p:txBody>
          <a:bodyPr>
            <a:normAutofit/>
          </a:bodyPr>
          <a:lstStyle/>
          <a:p>
            <a:pPr>
              <a:buFont typeface="Arial" panose="020B0604020202020204" pitchFamily="34" charset="0"/>
              <a:buChar char="•"/>
            </a:pPr>
            <a:r>
              <a:rPr lang="en-US" dirty="0"/>
              <a:t>Mandated by the Department of Housing and Urban Development </a:t>
            </a:r>
          </a:p>
          <a:p>
            <a:pPr>
              <a:buFont typeface="Arial" panose="020B0604020202020204" pitchFamily="34" charset="0"/>
              <a:buChar char="•"/>
            </a:pPr>
            <a:r>
              <a:rPr lang="en-US" dirty="0"/>
              <a:t>Subject to lots of variables</a:t>
            </a:r>
          </a:p>
          <a:p>
            <a:pPr>
              <a:buFont typeface="Arial" panose="020B0604020202020204" pitchFamily="34" charset="0"/>
              <a:buChar char="•"/>
            </a:pPr>
            <a:r>
              <a:rPr lang="en-US" dirty="0"/>
              <a:t>Good for measuring broad trends but not accurate</a:t>
            </a:r>
          </a:p>
          <a:p>
            <a:pPr>
              <a:buFont typeface="Arial" panose="020B0604020202020204" pitchFamily="34" charset="0"/>
              <a:buChar char="•"/>
            </a:pPr>
            <a:r>
              <a:rPr lang="en-US" dirty="0"/>
              <a:t>A good rule of thumb is to double the count </a:t>
            </a:r>
          </a:p>
        </p:txBody>
      </p:sp>
      <p:pic>
        <p:nvPicPr>
          <p:cNvPr id="13" name="Content Placeholder 12" descr="2019 PIT Results Graphics.pdf - Adobe Acrobat Reader DC">
            <a:extLst>
              <a:ext uri="{FF2B5EF4-FFF2-40B4-BE49-F238E27FC236}">
                <a16:creationId xmlns:a16="http://schemas.microsoft.com/office/drawing/2014/main" id="{62C88FEA-5F86-4603-97AF-E71BB88B536A}"/>
              </a:ext>
            </a:extLst>
          </p:cNvPr>
          <p:cNvPicPr>
            <a:picLocks noChangeAspect="1"/>
          </p:cNvPicPr>
          <p:nvPr/>
        </p:nvPicPr>
        <p:blipFill rotWithShape="1">
          <a:blip r:embed="rId3">
            <a:extLst>
              <a:ext uri="{28A0092B-C50C-407E-A947-70E740481C1C}">
                <a14:useLocalDpi xmlns:a14="http://schemas.microsoft.com/office/drawing/2010/main" val="0"/>
              </a:ext>
            </a:extLst>
          </a:blip>
          <a:srcRect l="27691" r="27616"/>
          <a:stretch/>
        </p:blipFill>
        <p:spPr>
          <a:xfrm>
            <a:off x="7210425" y="154343"/>
            <a:ext cx="4705349" cy="6580097"/>
          </a:xfrm>
          <a:prstGeom prst="rect">
            <a:avLst/>
          </a:prstGeom>
        </p:spPr>
      </p:pic>
    </p:spTree>
    <p:extLst>
      <p:ext uri="{BB962C8B-B14F-4D97-AF65-F5344CB8AC3E}">
        <p14:creationId xmlns:p14="http://schemas.microsoft.com/office/powerpoint/2010/main" val="186092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4282-17D0-46F5-9D3F-BD461B227148}"/>
              </a:ext>
            </a:extLst>
          </p:cNvPr>
          <p:cNvSpPr>
            <a:spLocks noGrp="1"/>
          </p:cNvSpPr>
          <p:nvPr>
            <p:ph type="title"/>
          </p:nvPr>
        </p:nvSpPr>
        <p:spPr>
          <a:xfrm>
            <a:off x="524257" y="4767072"/>
            <a:ext cx="3040916" cy="1625210"/>
          </a:xfrm>
        </p:spPr>
        <p:txBody>
          <a:bodyPr>
            <a:normAutofit/>
          </a:bodyPr>
          <a:lstStyle/>
          <a:p>
            <a:pPr algn="ctr"/>
            <a:r>
              <a:rPr lang="en-US" sz="4000" dirty="0">
                <a:solidFill>
                  <a:schemeClr val="tx1"/>
                </a:solidFill>
              </a:rPr>
              <a:t>NEVADA COUNTY Initiatives:</a:t>
            </a:r>
          </a:p>
        </p:txBody>
      </p:sp>
      <p:sp>
        <p:nvSpPr>
          <p:cNvPr id="3" name="Content Placeholder 2">
            <a:extLst>
              <a:ext uri="{FF2B5EF4-FFF2-40B4-BE49-F238E27FC236}">
                <a16:creationId xmlns:a16="http://schemas.microsoft.com/office/drawing/2014/main" id="{148148EF-D7D4-43B7-9BC1-101B97F611EC}"/>
              </a:ext>
            </a:extLst>
          </p:cNvPr>
          <p:cNvSpPr>
            <a:spLocks noGrp="1"/>
          </p:cNvSpPr>
          <p:nvPr>
            <p:ph idx="1"/>
          </p:nvPr>
        </p:nvSpPr>
        <p:spPr>
          <a:xfrm>
            <a:off x="7674475" y="0"/>
            <a:ext cx="4387537" cy="6763871"/>
          </a:xfrm>
        </p:spPr>
        <p:txBody>
          <a:bodyPr anchor="ctr">
            <a:normAutofit/>
          </a:bodyPr>
          <a:lstStyle/>
          <a:p>
            <a:pPr marL="0" indent="0">
              <a:buNone/>
            </a:pPr>
            <a:r>
              <a:rPr lang="en-US" b="1" dirty="0"/>
              <a:t>Our Vision</a:t>
            </a:r>
          </a:p>
          <a:p>
            <a:pPr marL="0" indent="0">
              <a:buNone/>
            </a:pPr>
            <a:r>
              <a:rPr lang="en-US" b="1" dirty="0"/>
              <a:t>All individuals and families facing homelessness in Nevada County will have access to safe, permanent, affordable housing, supported by the resources and services necessary to sustain them.</a:t>
            </a:r>
          </a:p>
        </p:txBody>
      </p:sp>
      <p:pic>
        <p:nvPicPr>
          <p:cNvPr id="1026" name="Picture 2" descr="Short Term-Long Term Homeless Plan Goals">
            <a:extLst>
              <a:ext uri="{FF2B5EF4-FFF2-40B4-BE49-F238E27FC236}">
                <a16:creationId xmlns:a16="http://schemas.microsoft.com/office/drawing/2014/main" id="{E8BDBAAD-5878-4FDC-BBE7-E459E165B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3" r="2551" b="8"/>
          <a:stretch/>
        </p:blipFill>
        <p:spPr bwMode="auto">
          <a:xfrm>
            <a:off x="321732" y="321732"/>
            <a:ext cx="7064123" cy="4107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13538F-719E-4074-A055-305D569B9B9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853793" y="4553971"/>
            <a:ext cx="3040915" cy="2051412"/>
          </a:xfrm>
          <a:prstGeom prst="rect">
            <a:avLst/>
          </a:prstGeom>
        </p:spPr>
      </p:pic>
    </p:spTree>
    <p:extLst>
      <p:ext uri="{BB962C8B-B14F-4D97-AF65-F5344CB8AC3E}">
        <p14:creationId xmlns:p14="http://schemas.microsoft.com/office/powerpoint/2010/main" val="119857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6000C-A5F4-48B1-BC2B-67BC4B2AF4BB}"/>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The 2018 </a:t>
            </a:r>
            <a:r>
              <a:rPr lang="en-US" dirty="0" err="1">
                <a:solidFill>
                  <a:srgbClr val="FFFFFF"/>
                </a:solidFill>
              </a:rPr>
              <a:t>NeVADA</a:t>
            </a:r>
            <a:r>
              <a:rPr lang="en-US" dirty="0">
                <a:solidFill>
                  <a:srgbClr val="FFFFFF"/>
                </a:solidFill>
              </a:rPr>
              <a:t> County Board Priority </a:t>
            </a:r>
          </a:p>
        </p:txBody>
      </p:sp>
      <p:graphicFrame>
        <p:nvGraphicFramePr>
          <p:cNvPr id="5" name="Content Placeholder 2">
            <a:extLst>
              <a:ext uri="{FF2B5EF4-FFF2-40B4-BE49-F238E27FC236}">
                <a16:creationId xmlns:a16="http://schemas.microsoft.com/office/drawing/2014/main" id="{BAEA1C76-8849-497A-B7EC-5232D5C0CA81}"/>
              </a:ext>
            </a:extLst>
          </p:cNvPr>
          <p:cNvGraphicFramePr>
            <a:graphicFrameLocks noGrp="1"/>
          </p:cNvGraphicFramePr>
          <p:nvPr>
            <p:ph idx="1"/>
            <p:extLst>
              <p:ext uri="{D42A27DB-BD31-4B8C-83A1-F6EECF244321}">
                <p14:modId xmlns:p14="http://schemas.microsoft.com/office/powerpoint/2010/main" val="10460477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30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3792-220A-400B-ABDE-72467399D009}"/>
              </a:ext>
            </a:extLst>
          </p:cNvPr>
          <p:cNvSpPr>
            <a:spLocks noGrp="1"/>
          </p:cNvSpPr>
          <p:nvPr>
            <p:ph type="title"/>
          </p:nvPr>
        </p:nvSpPr>
        <p:spPr>
          <a:xfrm>
            <a:off x="1024128" y="585216"/>
            <a:ext cx="6066818" cy="1499616"/>
          </a:xfrm>
        </p:spPr>
        <p:txBody>
          <a:bodyPr>
            <a:normAutofit/>
          </a:bodyPr>
          <a:lstStyle/>
          <a:p>
            <a:r>
              <a:rPr lang="en-US"/>
              <a:t>Progress To Date: </a:t>
            </a:r>
          </a:p>
        </p:txBody>
      </p:sp>
      <p:graphicFrame>
        <p:nvGraphicFramePr>
          <p:cNvPr id="5" name="Content Placeholder 2">
            <a:extLst>
              <a:ext uri="{FF2B5EF4-FFF2-40B4-BE49-F238E27FC236}">
                <a16:creationId xmlns:a16="http://schemas.microsoft.com/office/drawing/2014/main" id="{9C8A82EB-E8F3-4228-8370-C8B1B85FE66C}"/>
              </a:ext>
            </a:extLst>
          </p:cNvPr>
          <p:cNvGraphicFramePr>
            <a:graphicFrameLocks noGrp="1"/>
          </p:cNvGraphicFramePr>
          <p:nvPr>
            <p:ph idx="1"/>
            <p:extLst>
              <p:ext uri="{D42A27DB-BD31-4B8C-83A1-F6EECF244321}">
                <p14:modId xmlns:p14="http://schemas.microsoft.com/office/powerpoint/2010/main" val="3201414674"/>
              </p:ext>
            </p:extLst>
          </p:nvPr>
        </p:nvGraphicFramePr>
        <p:xfrm>
          <a:off x="1024128" y="2286000"/>
          <a:ext cx="6066818"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B35204B-126F-491A-AC30-18EA63D562B6}"/>
              </a:ext>
            </a:extLst>
          </p:cNvPr>
          <p:cNvPicPr>
            <a:picLocks noChangeAspect="1"/>
          </p:cNvPicPr>
          <p:nvPr/>
        </p:nvPicPr>
        <p:blipFill rotWithShape="1">
          <a:blip r:embed="rId8">
            <a:extLst>
              <a:ext uri="{28A0092B-C50C-407E-A947-70E740481C1C}">
                <a14:useLocalDpi xmlns:a14="http://schemas.microsoft.com/office/drawing/2010/main" val="0"/>
              </a:ext>
            </a:extLst>
          </a:blip>
          <a:srcRect t="9794"/>
          <a:stretch/>
        </p:blipFill>
        <p:spPr>
          <a:xfrm rot="5400000">
            <a:off x="6443132" y="1109133"/>
            <a:ext cx="6858000" cy="4639733"/>
          </a:xfrm>
          <a:prstGeom prst="rect">
            <a:avLst/>
          </a:prstGeom>
        </p:spPr>
      </p:pic>
    </p:spTree>
    <p:extLst>
      <p:ext uri="{BB962C8B-B14F-4D97-AF65-F5344CB8AC3E}">
        <p14:creationId xmlns:p14="http://schemas.microsoft.com/office/powerpoint/2010/main" val="393012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3792-220A-400B-ABDE-72467399D009}"/>
              </a:ext>
            </a:extLst>
          </p:cNvPr>
          <p:cNvSpPr>
            <a:spLocks noGrp="1"/>
          </p:cNvSpPr>
          <p:nvPr>
            <p:ph type="title"/>
          </p:nvPr>
        </p:nvSpPr>
        <p:spPr>
          <a:xfrm>
            <a:off x="1024128" y="585216"/>
            <a:ext cx="6066818" cy="1499616"/>
          </a:xfrm>
        </p:spPr>
        <p:txBody>
          <a:bodyPr>
            <a:normAutofit/>
          </a:bodyPr>
          <a:lstStyle/>
          <a:p>
            <a:r>
              <a:rPr lang="en-US"/>
              <a:t>Progress To Date: </a:t>
            </a:r>
          </a:p>
        </p:txBody>
      </p:sp>
      <p:graphicFrame>
        <p:nvGraphicFramePr>
          <p:cNvPr id="5" name="Content Placeholder 2">
            <a:extLst>
              <a:ext uri="{FF2B5EF4-FFF2-40B4-BE49-F238E27FC236}">
                <a16:creationId xmlns:a16="http://schemas.microsoft.com/office/drawing/2014/main" id="{9C8A82EB-E8F3-4228-8370-C8B1B85FE66C}"/>
              </a:ext>
            </a:extLst>
          </p:cNvPr>
          <p:cNvGraphicFramePr>
            <a:graphicFrameLocks noGrp="1"/>
          </p:cNvGraphicFramePr>
          <p:nvPr>
            <p:ph idx="1"/>
            <p:extLst>
              <p:ext uri="{D42A27DB-BD31-4B8C-83A1-F6EECF244321}">
                <p14:modId xmlns:p14="http://schemas.microsoft.com/office/powerpoint/2010/main" val="4003610034"/>
              </p:ext>
            </p:extLst>
          </p:nvPr>
        </p:nvGraphicFramePr>
        <p:xfrm>
          <a:off x="1024128" y="2286000"/>
          <a:ext cx="6066818"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FFE5344-4C1B-422E-9227-67180A860EDD}"/>
              </a:ext>
            </a:extLst>
          </p:cNvPr>
          <p:cNvPicPr>
            <a:picLocks noChangeAspect="1"/>
          </p:cNvPicPr>
          <p:nvPr/>
        </p:nvPicPr>
        <p:blipFill rotWithShape="1">
          <a:blip r:embed="rId8">
            <a:extLst>
              <a:ext uri="{28A0092B-C50C-407E-A947-70E740481C1C}">
                <a14:useLocalDpi xmlns:a14="http://schemas.microsoft.com/office/drawing/2010/main" val="0"/>
              </a:ext>
            </a:extLst>
          </a:blip>
          <a:srcRect l="23757" r="31421" b="-1"/>
          <a:stretch/>
        </p:blipFill>
        <p:spPr>
          <a:xfrm>
            <a:off x="7552266" y="10"/>
            <a:ext cx="4639733" cy="6857990"/>
          </a:xfrm>
          <a:prstGeom prst="rect">
            <a:avLst/>
          </a:prstGeom>
        </p:spPr>
      </p:pic>
    </p:spTree>
    <p:extLst>
      <p:ext uri="{BB962C8B-B14F-4D97-AF65-F5344CB8AC3E}">
        <p14:creationId xmlns:p14="http://schemas.microsoft.com/office/powerpoint/2010/main" val="109871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3792-220A-400B-ABDE-72467399D009}"/>
              </a:ext>
            </a:extLst>
          </p:cNvPr>
          <p:cNvSpPr>
            <a:spLocks noGrp="1"/>
          </p:cNvSpPr>
          <p:nvPr>
            <p:ph type="title"/>
          </p:nvPr>
        </p:nvSpPr>
        <p:spPr>
          <a:xfrm>
            <a:off x="1024128" y="585216"/>
            <a:ext cx="6066818" cy="1499616"/>
          </a:xfrm>
        </p:spPr>
        <p:txBody>
          <a:bodyPr>
            <a:normAutofit/>
          </a:bodyPr>
          <a:lstStyle/>
          <a:p>
            <a:r>
              <a:rPr lang="en-US"/>
              <a:t>Progress To Date: </a:t>
            </a:r>
          </a:p>
        </p:txBody>
      </p:sp>
      <p:graphicFrame>
        <p:nvGraphicFramePr>
          <p:cNvPr id="5" name="Content Placeholder 2">
            <a:extLst>
              <a:ext uri="{FF2B5EF4-FFF2-40B4-BE49-F238E27FC236}">
                <a16:creationId xmlns:a16="http://schemas.microsoft.com/office/drawing/2014/main" id="{9C8A82EB-E8F3-4228-8370-C8B1B85FE66C}"/>
              </a:ext>
            </a:extLst>
          </p:cNvPr>
          <p:cNvGraphicFramePr>
            <a:graphicFrameLocks noGrp="1"/>
          </p:cNvGraphicFramePr>
          <p:nvPr>
            <p:ph idx="1"/>
            <p:extLst>
              <p:ext uri="{D42A27DB-BD31-4B8C-83A1-F6EECF244321}">
                <p14:modId xmlns:p14="http://schemas.microsoft.com/office/powerpoint/2010/main" val="562565828"/>
              </p:ext>
            </p:extLst>
          </p:nvPr>
        </p:nvGraphicFramePr>
        <p:xfrm>
          <a:off x="1024128" y="2286000"/>
          <a:ext cx="6066818"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Homelessness in Nevada County">
            <a:extLst>
              <a:ext uri="{FF2B5EF4-FFF2-40B4-BE49-F238E27FC236}">
                <a16:creationId xmlns:a16="http://schemas.microsoft.com/office/drawing/2014/main" id="{BB501338-A400-42E7-B1C4-2DED425ACA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346"/>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8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3792-220A-400B-ABDE-72467399D009}"/>
              </a:ext>
            </a:extLst>
          </p:cNvPr>
          <p:cNvSpPr>
            <a:spLocks noGrp="1"/>
          </p:cNvSpPr>
          <p:nvPr>
            <p:ph type="title"/>
          </p:nvPr>
        </p:nvSpPr>
        <p:spPr>
          <a:xfrm>
            <a:off x="1024128" y="585216"/>
            <a:ext cx="4732244" cy="1499616"/>
          </a:xfrm>
        </p:spPr>
        <p:txBody>
          <a:bodyPr>
            <a:normAutofit/>
          </a:bodyPr>
          <a:lstStyle/>
          <a:p>
            <a:r>
              <a:rPr lang="en-US" dirty="0"/>
              <a:t>Progress To Date: </a:t>
            </a:r>
          </a:p>
        </p:txBody>
      </p:sp>
      <p:graphicFrame>
        <p:nvGraphicFramePr>
          <p:cNvPr id="5" name="Content Placeholder 2">
            <a:extLst>
              <a:ext uri="{FF2B5EF4-FFF2-40B4-BE49-F238E27FC236}">
                <a16:creationId xmlns:a16="http://schemas.microsoft.com/office/drawing/2014/main" id="{9C8A82EB-E8F3-4228-8370-C8B1B85FE66C}"/>
              </a:ext>
            </a:extLst>
          </p:cNvPr>
          <p:cNvGraphicFramePr>
            <a:graphicFrameLocks noGrp="1"/>
          </p:cNvGraphicFramePr>
          <p:nvPr>
            <p:ph idx="1"/>
            <p:extLst>
              <p:ext uri="{D42A27DB-BD31-4B8C-83A1-F6EECF244321}">
                <p14:modId xmlns:p14="http://schemas.microsoft.com/office/powerpoint/2010/main" val="1681685802"/>
              </p:ext>
            </p:extLst>
          </p:nvPr>
        </p:nvGraphicFramePr>
        <p:xfrm>
          <a:off x="1024129" y="2286000"/>
          <a:ext cx="4656236"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Image result for homeless resource council of the sierras">
            <a:extLst>
              <a:ext uri="{FF2B5EF4-FFF2-40B4-BE49-F238E27FC236}">
                <a16:creationId xmlns:a16="http://schemas.microsoft.com/office/drawing/2014/main" id="{2228B57A-DD74-40D7-9962-A98043B969C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69894" y="1072027"/>
            <a:ext cx="3602736" cy="21616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Homelessness in Nevada County">
            <a:extLst>
              <a:ext uri="{FF2B5EF4-FFF2-40B4-BE49-F238E27FC236}">
                <a16:creationId xmlns:a16="http://schemas.microsoft.com/office/drawing/2014/main" id="{A8996B1E-3050-4896-884E-7978C98AF24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833799" y="4494092"/>
            <a:ext cx="2880360" cy="16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28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C650-CAEE-463C-942B-E0389F88EC1E}"/>
              </a:ext>
            </a:extLst>
          </p:cNvPr>
          <p:cNvSpPr>
            <a:spLocks noGrp="1"/>
          </p:cNvSpPr>
          <p:nvPr>
            <p:ph type="title"/>
          </p:nvPr>
        </p:nvSpPr>
        <p:spPr>
          <a:xfrm>
            <a:off x="761999" y="459316"/>
            <a:ext cx="4511327" cy="5758603"/>
          </a:xfrm>
        </p:spPr>
        <p:txBody>
          <a:bodyPr vert="horz">
            <a:normAutofit/>
          </a:bodyPr>
          <a:lstStyle/>
          <a:p>
            <a:r>
              <a:rPr lang="en-US" sz="2400" dirty="0"/>
              <a:t>The</a:t>
            </a:r>
            <a:br>
              <a:rPr lang="en-US" sz="6000" dirty="0"/>
            </a:br>
            <a:r>
              <a:rPr lang="en-US" sz="6000" dirty="0"/>
              <a:t>Homeless</a:t>
            </a:r>
            <a:br>
              <a:rPr lang="en-US" sz="6000" dirty="0"/>
            </a:br>
            <a:r>
              <a:rPr lang="en-US" sz="6000" dirty="0"/>
              <a:t>Outreach</a:t>
            </a:r>
            <a:br>
              <a:rPr lang="en-US" sz="6000" dirty="0"/>
            </a:br>
            <a:r>
              <a:rPr lang="en-US" sz="6000" dirty="0"/>
              <a:t>Medical </a:t>
            </a:r>
            <a:br>
              <a:rPr lang="en-US" sz="6000" dirty="0"/>
            </a:br>
            <a:r>
              <a:rPr lang="en-US" sz="6000" dirty="0"/>
              <a:t>Engagement</a:t>
            </a:r>
            <a:br>
              <a:rPr lang="en-US" sz="2400" dirty="0"/>
            </a:br>
            <a:r>
              <a:rPr lang="en-US" sz="2400" dirty="0"/>
              <a:t>Team</a:t>
            </a:r>
            <a:endParaRPr lang="en-US" sz="6000" dirty="0"/>
          </a:p>
        </p:txBody>
      </p:sp>
      <p:sp>
        <p:nvSpPr>
          <p:cNvPr id="9" name="Content Placeholder 8">
            <a:extLst>
              <a:ext uri="{FF2B5EF4-FFF2-40B4-BE49-F238E27FC236}">
                <a16:creationId xmlns:a16="http://schemas.microsoft.com/office/drawing/2014/main" id="{1FE3C41C-FA1C-41FF-BDD8-E39B5D7576EE}"/>
              </a:ext>
            </a:extLst>
          </p:cNvPr>
          <p:cNvSpPr>
            <a:spLocks noGrp="1"/>
          </p:cNvSpPr>
          <p:nvPr>
            <p:ph idx="1"/>
          </p:nvPr>
        </p:nvSpPr>
        <p:spPr>
          <a:xfrm>
            <a:off x="1024129" y="2286000"/>
            <a:ext cx="3503483" cy="3724183"/>
          </a:xfrm>
        </p:spPr>
        <p:txBody>
          <a:bodyPr>
            <a:normAutofit/>
          </a:bodyPr>
          <a:lstStyle/>
          <a:p>
            <a:endParaRPr lang="en-US" sz="1800" dirty="0"/>
          </a:p>
        </p:txBody>
      </p:sp>
      <p:pic>
        <p:nvPicPr>
          <p:cNvPr id="5" name="Content Placeholder 4" descr="Copy of HOME Team Infographic (1).pdf - Adobe Acrobat Reader DC">
            <a:extLst>
              <a:ext uri="{FF2B5EF4-FFF2-40B4-BE49-F238E27FC236}">
                <a16:creationId xmlns:a16="http://schemas.microsoft.com/office/drawing/2014/main" id="{ADE24328-5D9A-4353-B0FF-B08FB9559AE3}"/>
              </a:ext>
            </a:extLst>
          </p:cNvPr>
          <p:cNvPicPr>
            <a:picLocks noChangeAspect="1"/>
          </p:cNvPicPr>
          <p:nvPr/>
        </p:nvPicPr>
        <p:blipFill rotWithShape="1">
          <a:blip r:embed="rId3">
            <a:extLst>
              <a:ext uri="{28A0092B-C50C-407E-A947-70E740481C1C}">
                <a14:useLocalDpi xmlns:a14="http://schemas.microsoft.com/office/drawing/2010/main" val="0"/>
              </a:ext>
            </a:extLst>
          </a:blip>
          <a:srcRect l="22885" r="24292" b="-2"/>
          <a:stretch/>
        </p:blipFill>
        <p:spPr>
          <a:xfrm>
            <a:off x="6095998" y="6534"/>
            <a:ext cx="6096001" cy="6860760"/>
          </a:xfrm>
          <a:prstGeom prst="rect">
            <a:avLst/>
          </a:prstGeom>
        </p:spPr>
      </p:pic>
    </p:spTree>
    <p:extLst>
      <p:ext uri="{BB962C8B-B14F-4D97-AF65-F5344CB8AC3E}">
        <p14:creationId xmlns:p14="http://schemas.microsoft.com/office/powerpoint/2010/main" val="334070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129</TotalTime>
  <Words>577</Words>
  <Application>Microsoft Office PowerPoint</Application>
  <PresentationFormat>Widescreen</PresentationFormat>
  <Paragraphs>75</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Tw Cen MT</vt:lpstr>
      <vt:lpstr>Tw Cen MT Condensed</vt:lpstr>
      <vt:lpstr>Wingdings 3</vt:lpstr>
      <vt:lpstr>Integral</vt:lpstr>
      <vt:lpstr>Office Theme</vt:lpstr>
      <vt:lpstr>Building Bridges to Housing: AddrressING Homelessness  in Nevada County</vt:lpstr>
      <vt:lpstr>The 2019 Homeless Point In TimE Count </vt:lpstr>
      <vt:lpstr>NEVADA COUNTY Initiatives:</vt:lpstr>
      <vt:lpstr>The 2018 NeVADA County Board Priority </vt:lpstr>
      <vt:lpstr>Progress To Date: </vt:lpstr>
      <vt:lpstr>Progress To Date: </vt:lpstr>
      <vt:lpstr>Progress To Date: </vt:lpstr>
      <vt:lpstr>Progress To Date: </vt:lpstr>
      <vt:lpstr>The Homeless Outreach Medical  Engagement Team</vt:lpstr>
      <vt:lpstr>Housing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Bridges to Housing: AddressING Homelessness  in Nevada County</dc:title>
  <dc:creator>Brendan Phillips</dc:creator>
  <cp:lastModifiedBy>Brendan Phillips</cp:lastModifiedBy>
  <cp:revision>13</cp:revision>
  <dcterms:created xsi:type="dcterms:W3CDTF">2019-10-02T04:50:44Z</dcterms:created>
  <dcterms:modified xsi:type="dcterms:W3CDTF">2019-10-02T20:30:08Z</dcterms:modified>
</cp:coreProperties>
</file>