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omments/comment1.xml" ContentType="application/vnd.openxmlformats-officedocument.presentationml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2"/>
  </p:notesMasterIdLst>
  <p:sldIdLst>
    <p:sldId id="286" r:id="rId2"/>
    <p:sldId id="288" r:id="rId3"/>
    <p:sldId id="289" r:id="rId4"/>
    <p:sldId id="295" r:id="rId5"/>
    <p:sldId id="296" r:id="rId6"/>
    <p:sldId id="297" r:id="rId7"/>
    <p:sldId id="299" r:id="rId8"/>
    <p:sldId id="301" r:id="rId9"/>
    <p:sldId id="308" r:id="rId10"/>
    <p:sldId id="307" r:id="rId11"/>
    <p:sldId id="312" r:id="rId12"/>
    <p:sldId id="314" r:id="rId13"/>
    <p:sldId id="320" r:id="rId14"/>
    <p:sldId id="321" r:id="rId15"/>
    <p:sldId id="322" r:id="rId16"/>
    <p:sldId id="324" r:id="rId17"/>
    <p:sldId id="335" r:id="rId18"/>
    <p:sldId id="329" r:id="rId19"/>
    <p:sldId id="330" r:id="rId20"/>
    <p:sldId id="33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vin Sabet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9" autoAdjust="0"/>
    <p:restoredTop sz="94660"/>
  </p:normalViewPr>
  <p:slideViewPr>
    <p:cSldViewPr snapToGrid="0">
      <p:cViewPr varScale="1">
        <p:scale>
          <a:sx n="79" d="100"/>
          <a:sy n="79" d="100"/>
        </p:scale>
        <p:origin x="24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nelsonbc:Documents:Kevin%20Sabet:SAM%20(Smart%20Approaches%20to%20Marijuana:THC%20LEVELS:THC/CBD%20v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317475940507401E-2"/>
          <c:y val="0.10370370370370401"/>
          <c:w val="0.89248075240594904"/>
          <c:h val="0.64422922134733196"/>
        </c:manualLayout>
      </c:layout>
      <c:lineChart>
        <c:grouping val="standard"/>
        <c:varyColors val="0"/>
        <c:ser>
          <c:idx val="1"/>
          <c:order val="0"/>
          <c:tx>
            <c:v>THC</c:v>
          </c:tx>
          <c:spPr>
            <a:ln>
              <a:solidFill>
                <a:srgbClr val="FF0000"/>
              </a:solidFill>
            </a:ln>
          </c:spPr>
          <c:cat>
            <c:numRef>
              <c:f>Sheet1!$A$3:$A$32</c:f>
              <c:numCache>
                <c:formatCode>General</c:formatCode>
                <c:ptCount val="30"/>
                <c:pt idx="0">
                  <c:v>1960</c:v>
                </c:pt>
                <c:pt idx="1">
                  <c:v>1965</c:v>
                </c:pt>
                <c:pt idx="2">
                  <c:v>1970</c:v>
                </c:pt>
                <c:pt idx="3">
                  <c:v>1974</c:v>
                </c:pt>
                <c:pt idx="4">
                  <c:v>1975</c:v>
                </c:pt>
                <c:pt idx="5">
                  <c:v>1978</c:v>
                </c:pt>
                <c:pt idx="6">
                  <c:v>1980</c:v>
                </c:pt>
                <c:pt idx="7">
                  <c:v>1983</c:v>
                </c:pt>
                <c:pt idx="8">
                  <c:v>1984</c:v>
                </c:pt>
                <c:pt idx="9">
                  <c:v>1985</c:v>
                </c:pt>
                <c:pt idx="10">
                  <c:v>1986</c:v>
                </c:pt>
                <c:pt idx="11">
                  <c:v>1992</c:v>
                </c:pt>
                <c:pt idx="12">
                  <c:v>1993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</c:numCache>
            </c:numRef>
          </c:cat>
          <c:val>
            <c:numRef>
              <c:f>Sheet1!$B$3:$B$32</c:f>
              <c:numCache>
                <c:formatCode>General</c:formatCode>
                <c:ptCount val="30"/>
                <c:pt idx="0">
                  <c:v>0.2</c:v>
                </c:pt>
                <c:pt idx="1">
                  <c:v>0.24</c:v>
                </c:pt>
                <c:pt idx="2">
                  <c:v>0.39</c:v>
                </c:pt>
                <c:pt idx="3">
                  <c:v>0.47</c:v>
                </c:pt>
                <c:pt idx="4">
                  <c:v>1</c:v>
                </c:pt>
                <c:pt idx="5">
                  <c:v>1</c:v>
                </c:pt>
                <c:pt idx="6">
                  <c:v>1.5</c:v>
                </c:pt>
                <c:pt idx="7">
                  <c:v>3.3</c:v>
                </c:pt>
                <c:pt idx="8">
                  <c:v>3.3</c:v>
                </c:pt>
                <c:pt idx="9">
                  <c:v>3.5</c:v>
                </c:pt>
                <c:pt idx="10">
                  <c:v>3.5</c:v>
                </c:pt>
                <c:pt idx="11">
                  <c:v>3.1</c:v>
                </c:pt>
                <c:pt idx="12">
                  <c:v>3.1</c:v>
                </c:pt>
                <c:pt idx="13">
                  <c:v>4</c:v>
                </c:pt>
                <c:pt idx="14">
                  <c:v>4.54</c:v>
                </c:pt>
                <c:pt idx="15">
                  <c:v>5.1599999999999966</c:v>
                </c:pt>
                <c:pt idx="16">
                  <c:v>4.96</c:v>
                </c:pt>
                <c:pt idx="17">
                  <c:v>4.67</c:v>
                </c:pt>
                <c:pt idx="18">
                  <c:v>5.4</c:v>
                </c:pt>
                <c:pt idx="19">
                  <c:v>6.18</c:v>
                </c:pt>
                <c:pt idx="20">
                  <c:v>7.26</c:v>
                </c:pt>
                <c:pt idx="21">
                  <c:v>7.18</c:v>
                </c:pt>
                <c:pt idx="22">
                  <c:v>8.33</c:v>
                </c:pt>
                <c:pt idx="23">
                  <c:v>8.09</c:v>
                </c:pt>
                <c:pt idx="24">
                  <c:v>9.08</c:v>
                </c:pt>
                <c:pt idx="25">
                  <c:v>10.27</c:v>
                </c:pt>
                <c:pt idx="26">
                  <c:v>10.25</c:v>
                </c:pt>
                <c:pt idx="27">
                  <c:v>9.91</c:v>
                </c:pt>
                <c:pt idx="28">
                  <c:v>10.96</c:v>
                </c:pt>
                <c:pt idx="29">
                  <c:v>11.42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9A-4412-90BA-E6D33CD048A9}"/>
            </c:ext>
          </c:extLst>
        </c:ser>
        <c:ser>
          <c:idx val="0"/>
          <c:order val="1"/>
          <c:tx>
            <c:v>CBD</c:v>
          </c:tx>
          <c:spPr>
            <a:ln>
              <a:solidFill>
                <a:schemeClr val="tx1"/>
              </a:solidFill>
            </a:ln>
          </c:spPr>
          <c:marker>
            <c:spPr>
              <a:ln>
                <a:solidFill>
                  <a:schemeClr val="tx1"/>
                </a:solidFill>
              </a:ln>
            </c:spPr>
          </c:marker>
          <c:cat>
            <c:numRef>
              <c:f>Sheet1!$A$35:$A$64</c:f>
              <c:numCache>
                <c:formatCode>General</c:formatCode>
                <c:ptCount val="30"/>
                <c:pt idx="0">
                  <c:v>1960</c:v>
                </c:pt>
                <c:pt idx="1">
                  <c:v>1965</c:v>
                </c:pt>
                <c:pt idx="2">
                  <c:v>1970</c:v>
                </c:pt>
                <c:pt idx="3">
                  <c:v>1974</c:v>
                </c:pt>
                <c:pt idx="4">
                  <c:v>1978</c:v>
                </c:pt>
                <c:pt idx="5">
                  <c:v>1980</c:v>
                </c:pt>
                <c:pt idx="6">
                  <c:v>1983</c:v>
                </c:pt>
                <c:pt idx="7">
                  <c:v>1984</c:v>
                </c:pt>
                <c:pt idx="8">
                  <c:v>1985</c:v>
                </c:pt>
                <c:pt idx="9">
                  <c:v>1986</c:v>
                </c:pt>
                <c:pt idx="10">
                  <c:v>1990</c:v>
                </c:pt>
                <c:pt idx="11">
                  <c:v>1992</c:v>
                </c:pt>
                <c:pt idx="12">
                  <c:v>1993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</c:numCache>
            </c:numRef>
          </c:cat>
          <c:val>
            <c:numRef>
              <c:f>Sheet1!$B$35:$B$64</c:f>
              <c:numCache>
                <c:formatCode>General</c:formatCode>
                <c:ptCount val="30"/>
                <c:pt idx="8">
                  <c:v>0.28000000000000003</c:v>
                </c:pt>
                <c:pt idx="9">
                  <c:v>0.31</c:v>
                </c:pt>
                <c:pt idx="10">
                  <c:v>0.38</c:v>
                </c:pt>
                <c:pt idx="11">
                  <c:v>0.36</c:v>
                </c:pt>
                <c:pt idx="12">
                  <c:v>0.33</c:v>
                </c:pt>
                <c:pt idx="13">
                  <c:v>0.31</c:v>
                </c:pt>
                <c:pt idx="14">
                  <c:v>0.42</c:v>
                </c:pt>
                <c:pt idx="15">
                  <c:v>0.4</c:v>
                </c:pt>
                <c:pt idx="16">
                  <c:v>0.41</c:v>
                </c:pt>
                <c:pt idx="17">
                  <c:v>0.43</c:v>
                </c:pt>
                <c:pt idx="18">
                  <c:v>0.45</c:v>
                </c:pt>
                <c:pt idx="19">
                  <c:v>0.47</c:v>
                </c:pt>
                <c:pt idx="20">
                  <c:v>0.42</c:v>
                </c:pt>
                <c:pt idx="21">
                  <c:v>0.46</c:v>
                </c:pt>
                <c:pt idx="22">
                  <c:v>0.46</c:v>
                </c:pt>
                <c:pt idx="23">
                  <c:v>0.46</c:v>
                </c:pt>
                <c:pt idx="24">
                  <c:v>0.53</c:v>
                </c:pt>
                <c:pt idx="25">
                  <c:v>0.48</c:v>
                </c:pt>
                <c:pt idx="26">
                  <c:v>0.41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9A-4412-90BA-E6D33CD048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8704280"/>
        <c:axId val="-2144940600"/>
      </c:lineChart>
      <c:catAx>
        <c:axId val="2048704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44940600"/>
        <c:crosses val="autoZero"/>
        <c:auto val="1"/>
        <c:lblAlgn val="ctr"/>
        <c:lblOffset val="100"/>
        <c:noMultiLvlLbl val="0"/>
      </c:catAx>
      <c:valAx>
        <c:axId val="-2144940600"/>
        <c:scaling>
          <c:orientation val="minMax"/>
          <c:max val="14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MARIJUANA POTENCY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C00000"/>
                </a:solidFill>
              </a:defRPr>
            </a:pPr>
            <a:endParaRPr lang="en-US"/>
          </a:p>
        </c:txPr>
        <c:crossAx val="2048704280"/>
        <c:crosses val="autoZero"/>
        <c:crossBetween val="between"/>
      </c:valAx>
      <c:dTable>
        <c:showHorzBorder val="0"/>
        <c:showVertBorder val="1"/>
        <c:showOutline val="1"/>
        <c:showKeys val="1"/>
        <c:spPr>
          <a:ln>
            <a:solidFill>
              <a:schemeClr val="tx1"/>
            </a:solidFill>
          </a:ln>
        </c:spPr>
        <c:txPr>
          <a:bodyPr/>
          <a:lstStyle/>
          <a:p>
            <a:pPr rtl="0">
              <a:defRPr sz="1200" b="0" i="0">
                <a:solidFill>
                  <a:srgbClr val="C00000"/>
                </a:solidFill>
              </a:defRPr>
            </a:pPr>
            <a:endParaRPr lang="en-US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  <c:userShapes r:id="rId2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3-04-30T09:33:12.216" idx="3">
    <p:pos x="5760" y="0"/>
    <p:text>Also can you get rid of the gray shaded box behind these data?</p:tex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0.32111</cdr:x>
      <cdr:y>0.75111</cdr:y>
    </cdr:from>
    <cdr:to>
      <cdr:x>0.92</cdr:x>
      <cdr:y>0.7837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936239" y="5151120"/>
          <a:ext cx="5476240" cy="223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</cdr:x>
      <cdr:y>0.43333</cdr:y>
    </cdr:from>
    <cdr:to>
      <cdr:x>0.88333</cdr:x>
      <cdr:y>0.60457</cdr:y>
    </cdr:to>
    <cdr:sp macro="" textlink="">
      <cdr:nvSpPr>
        <cdr:cNvPr id="4" name="AutoShape 4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400800" y="2971800"/>
          <a:ext cx="1676400" cy="1174372"/>
        </a:xfrm>
        <a:prstGeom xmlns:a="http://schemas.openxmlformats.org/drawingml/2006/main" prst="wedgeRectCallout">
          <a:avLst>
            <a:gd name="adj1" fmla="val -60862"/>
            <a:gd name="adj2" fmla="val 119683"/>
          </a:avLst>
        </a:prstGeom>
        <a:solidFill xmlns:a="http://schemas.openxmlformats.org/drawingml/2006/main">
          <a:srgbClr val="FFE199"/>
        </a:solidFill>
        <a:ln xmlns:a="http://schemas.openxmlformats.org/drawingml/2006/main" w="9525">
          <a:solidFill>
            <a:schemeClr val="tx1"/>
          </a:solidFill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>
              <a:solidFill>
                <a:srgbClr val="C00000"/>
              </a:solidFill>
              <a:latin typeface="Georgia"/>
              <a:cs typeface="Georgia"/>
            </a:rPr>
            <a:t>CBD:</a:t>
          </a:r>
          <a:br>
            <a:rPr lang="en-US" sz="1600" b="1" dirty="0">
              <a:solidFill>
                <a:srgbClr val="C00000"/>
              </a:solidFill>
              <a:latin typeface="Georgia"/>
              <a:cs typeface="Georgia"/>
            </a:rPr>
          </a:br>
          <a:r>
            <a:rPr lang="en-US" sz="1600" b="1" dirty="0">
              <a:solidFill>
                <a:srgbClr val="C00000"/>
              </a:solidFill>
              <a:latin typeface="Georgia"/>
              <a:cs typeface="Georgia"/>
            </a:rPr>
            <a:t>NON-Psychoactive Ingredient</a:t>
          </a:r>
        </a:p>
      </cdr:txBody>
    </cdr:sp>
  </cdr:relSizeAnchor>
  <cdr:relSizeAnchor xmlns:cdr="http://schemas.openxmlformats.org/drawingml/2006/chartDrawing">
    <cdr:from>
      <cdr:x>0.2098</cdr:x>
      <cdr:y>0.05882</cdr:y>
    </cdr:from>
    <cdr:to>
      <cdr:x>0.81699</cdr:x>
      <cdr:y>0.29194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918447" y="403412"/>
          <a:ext cx="5552141" cy="15987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rtl="0"/>
          <a:r>
            <a:rPr lang="en-US" sz="3200" dirty="0">
              <a:solidFill>
                <a:srgbClr val="000000"/>
              </a:solidFill>
              <a:latin typeface="Georgia"/>
              <a:cs typeface="Georgia"/>
            </a:rPr>
            <a:t>Average THC and CBD Levels in the US: 1960 - 2011</a:t>
          </a:r>
        </a:p>
        <a:p xmlns:a="http://schemas.openxmlformats.org/drawingml/2006/main">
          <a:endParaRPr lang="en-US" sz="2800" dirty="0"/>
        </a:p>
      </cdr:txBody>
    </cdr:sp>
  </cdr:relSizeAnchor>
  <cdr:relSizeAnchor xmlns:cdr="http://schemas.openxmlformats.org/drawingml/2006/chartDrawing">
    <cdr:from>
      <cdr:x>0.00556</cdr:x>
      <cdr:y>0.90069</cdr:y>
    </cdr:from>
    <cdr:to>
      <cdr:x>0.80784</cdr:x>
      <cdr:y>0.9875</cdr:y>
    </cdr:to>
    <cdr:sp macro="" textlink="">
      <cdr:nvSpPr>
        <cdr:cNvPr id="6" name="Footer Placeholder 3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50800" y="6176962"/>
          <a:ext cx="7336118" cy="5953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/>
        <a:lstStyle xmlns:a="http://schemas.openxmlformats.org/drawingml/2006/main">
          <a:defPPr>
            <a:defRPr lang="en-US"/>
          </a:defPPr>
          <a:lvl1pPr marL="0" algn="ctr" defTabSz="457200" rtl="0" eaLnBrk="1" latinLnBrk="0" hangingPunct="1">
            <a:defRPr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0.03105</cdr:x>
      <cdr:y>0.9281</cdr:y>
    </cdr:from>
    <cdr:to>
      <cdr:x>0.2402</cdr:x>
      <cdr:y>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83882" y="6364941"/>
          <a:ext cx="1912471" cy="4930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>
              <a:solidFill>
                <a:srgbClr val="000000"/>
              </a:solidFill>
              <a:latin typeface="Georgia"/>
              <a:cs typeface="Georgia"/>
            </a:rPr>
            <a:t>Mehmedic et al., 2010</a:t>
          </a:r>
        </a:p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0.20859</cdr:x>
      <cdr:y>0.01905</cdr:y>
    </cdr:from>
    <cdr:to>
      <cdr:x>0.85556</cdr:x>
      <cdr:y>0.13418</cdr:y>
    </cdr:to>
    <cdr:sp macro="" textlink="">
      <cdr:nvSpPr>
        <cdr:cNvPr id="8" name="Title 6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1907347" y="130628"/>
          <a:ext cx="5915853" cy="78957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31750" cap="sq">
          <a:solidFill>
            <a:schemeClr val="tx1">
              <a:lumMod val="75000"/>
              <a:lumOff val="25000"/>
            </a:schemeClr>
          </a:solidFill>
          <a:miter lim="800000"/>
        </a:ln>
      </cdr:spPr>
      <cdr:txBody>
        <a:bodyPr xmlns:a="http://schemas.openxmlformats.org/drawingml/2006/main" vert="horz" lIns="182880" tIns="182880" rIns="182880" bIns="182880" rtlCol="0" anchor="ctr">
          <a:norm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2800" b="0" i="0" u="none" strike="noStrike" kern="1200" cap="all" spc="20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rPr>
            <a:t>THC: </a:t>
          </a:r>
          <a:r>
            <a:rPr kumimoji="0" lang="en-US" sz="2800" b="0" i="0" u="none" strike="noStrike" kern="1200" cap="all" spc="200" normalizeH="0" baseline="0" noProof="0" dirty="0" err="1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rPr>
            <a:t>Tetrahydrocannobinol</a:t>
          </a:r>
          <a:endParaRPr kumimoji="0" lang="en-US" sz="2800" b="0" i="0" u="none" strike="noStrike" kern="1200" cap="all" spc="200" normalizeH="0" baseline="0" noProof="0" dirty="0">
            <a:ln>
              <a:noFill/>
            </a:ln>
            <a:solidFill>
              <a:srgbClr val="000000">
                <a:lumMod val="85000"/>
                <a:lumOff val="15000"/>
              </a:srgbClr>
            </a:solidFill>
            <a:effectLst/>
            <a:uLnTx/>
            <a:uFillTx/>
            <a:latin typeface="Gill Sans MT" panose="020B0502020104020203"/>
            <a:ea typeface="+mj-ea"/>
            <a:cs typeface="+mj-cs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61304-ACD9-448A-94E3-8AEEFEBAC1F8}" type="datetimeFigureOut">
              <a:rPr lang="en-US" smtClean="0"/>
              <a:t>4/2/18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3277B-0EDA-4CC1-B981-9D8C32322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64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42D81-6186-4B4E-92E7-EACDA39004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508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72566-7507-49DF-A6AE-A46F8E0AE6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93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1145">
              <a:defRPr/>
            </a:pPr>
            <a:fld id="{12972566-7507-49DF-A6AE-A46F8E0AE64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1145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29825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E7B1A-55F9-438B-86D4-754AE13443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32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natural</a:t>
            </a:r>
          </a:p>
          <a:p>
            <a:r>
              <a:rPr lang="en-US" dirty="0"/>
              <a:t>No big</a:t>
            </a:r>
            <a:r>
              <a:rPr lang="en-US" baseline="0" dirty="0"/>
              <a:t> deal: 8 out of 10 teens do not believe monthly cannabis use is risky.</a:t>
            </a:r>
          </a:p>
          <a:p>
            <a:r>
              <a:rPr lang="en-US" baseline="0" dirty="0"/>
              <a:t>Legal</a:t>
            </a:r>
          </a:p>
          <a:p>
            <a:r>
              <a:rPr lang="en-US" baseline="0" dirty="0"/>
              <a:t>Medical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1145">
              <a:defRPr/>
            </a:pPr>
            <a:fld id="{12972566-7507-49DF-A6AE-A46F8E0AE64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1145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9774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2058" indent="-182058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Pot brownies a thing of the</a:t>
            </a:r>
            <a:r>
              <a:rPr lang="en-US" b="0" baseline="0" dirty="0">
                <a:latin typeface="+mn-lt"/>
              </a:rPr>
              <a:t> past</a:t>
            </a:r>
          </a:p>
          <a:p>
            <a:pPr marL="182058" indent="-182058">
              <a:buFont typeface="Arial" panose="020B0604020202020204" pitchFamily="34" charset="0"/>
              <a:buChar char="•"/>
            </a:pPr>
            <a:r>
              <a:rPr lang="en-US" b="0" baseline="0" dirty="0">
                <a:latin typeface="+mn-lt"/>
              </a:rPr>
              <a:t>Very high concentration</a:t>
            </a:r>
          </a:p>
          <a:p>
            <a:pPr marL="182058" indent="-182058">
              <a:buFont typeface="Arial" panose="020B0604020202020204" pitchFamily="34" charset="0"/>
              <a:buChar char="•"/>
            </a:pPr>
            <a:r>
              <a:rPr lang="en-US" b="0" baseline="0" dirty="0">
                <a:latin typeface="+mn-lt"/>
              </a:rPr>
              <a:t>Increase in ER visits: </a:t>
            </a:r>
            <a:r>
              <a:rPr lang="en-US" dirty="0">
                <a:solidFill>
                  <a:srgbClr val="000000"/>
                </a:solidFill>
              </a:rPr>
              <a:t>since legalization of marijuana in Colorado, </a:t>
            </a:r>
            <a:r>
              <a:rPr lang="en-US" spc="22" dirty="0">
                <a:solidFill>
                  <a:srgbClr val="000000"/>
                </a:solidFill>
              </a:rPr>
              <a:t>child admissions to emergency rooms and </a:t>
            </a:r>
          </a:p>
          <a:p>
            <a:pPr algn="l"/>
            <a:r>
              <a:rPr lang="en-US" spc="15" dirty="0">
                <a:solidFill>
                  <a:srgbClr val="000000"/>
                </a:solidFill>
              </a:rPr>
              <a:t>poison control have increased significantly. </a:t>
            </a:r>
          </a:p>
          <a:p>
            <a:pPr marL="182058" indent="-182058">
              <a:buFont typeface="Arial" panose="020B0604020202020204" pitchFamily="34" charset="0"/>
              <a:buChar char="•"/>
            </a:pPr>
            <a:r>
              <a:rPr lang="en-US" spc="27" dirty="0">
                <a:solidFill>
                  <a:srgbClr val="000000"/>
                </a:solidFill>
              </a:rPr>
              <a:t>Marijuana-infused edible products were </a:t>
            </a:r>
            <a:r>
              <a:rPr lang="en-US" dirty="0">
                <a:solidFill>
                  <a:srgbClr val="000000"/>
                </a:solidFill>
              </a:rPr>
              <a:t>responsible for 52% of those admissions. </a:t>
            </a:r>
            <a:r>
              <a:rPr lang="en-US" spc="5" dirty="0">
                <a:solidFill>
                  <a:srgbClr val="000000"/>
                </a:solidFill>
              </a:rPr>
              <a:t>The average age of those children was </a:t>
            </a:r>
          </a:p>
          <a:p>
            <a:pPr algn="l"/>
            <a:r>
              <a:rPr lang="en-US" spc="10" dirty="0">
                <a:solidFill>
                  <a:srgbClr val="000000"/>
                </a:solidFill>
              </a:rPr>
              <a:t>two years old. </a:t>
            </a:r>
            <a:endParaRPr lang="en-US" b="0" baseline="0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1145">
              <a:defRPr/>
            </a:pPr>
            <a:fld id="{12972566-7507-49DF-A6AE-A46F8E0AE64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1145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3488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94197" algn="just">
              <a:lnSpc>
                <a:spcPts val="2548"/>
              </a:lnSpc>
              <a:buFont typeface="Symbol"/>
              <a:buChar char="·"/>
            </a:pPr>
            <a:r>
              <a:rPr lang="en-US" spc="-22" dirty="0">
                <a:solidFill>
                  <a:srgbClr val="000000"/>
                </a:solidFill>
                <a:latin typeface="Georgia" panose="02020603050405020304" pitchFamily="1"/>
              </a:rPr>
              <a:t>BHO is also known as... </a:t>
            </a:r>
          </a:p>
          <a:p>
            <a:pPr marL="485492" indent="194197" algn="just">
              <a:lnSpc>
                <a:spcPts val="2973"/>
              </a:lnSpc>
              <a:buFont typeface="Symbol"/>
              <a:buChar char="·"/>
            </a:pPr>
            <a:r>
              <a:rPr lang="en-US" spc="-22" dirty="0">
                <a:solidFill>
                  <a:srgbClr val="000000"/>
                </a:solidFill>
                <a:latin typeface="Georgia" panose="02020603050405020304" pitchFamily="1"/>
              </a:rPr>
              <a:t>Dabs </a:t>
            </a:r>
          </a:p>
          <a:p>
            <a:pPr marL="485492" indent="194197" algn="just">
              <a:lnSpc>
                <a:spcPts val="3079"/>
              </a:lnSpc>
              <a:spcBef>
                <a:spcPts val="27"/>
              </a:spcBef>
              <a:buFont typeface="Symbol"/>
              <a:buChar char="·"/>
            </a:pPr>
            <a:r>
              <a:rPr lang="en-US" dirty="0" err="1">
                <a:solidFill>
                  <a:srgbClr val="000000"/>
                </a:solidFill>
                <a:latin typeface="Georgia" panose="02020603050405020304" pitchFamily="1"/>
              </a:rPr>
              <a:t>Budder</a:t>
            </a:r>
            <a:r>
              <a:rPr lang="en-US" dirty="0">
                <a:solidFill>
                  <a:srgbClr val="000000"/>
                </a:solidFill>
                <a:latin typeface="Georgia" panose="02020603050405020304" pitchFamily="1"/>
              </a:rPr>
              <a:t> </a:t>
            </a:r>
          </a:p>
          <a:p>
            <a:pPr marL="485492" indent="194197" algn="just">
              <a:lnSpc>
                <a:spcPts val="3079"/>
              </a:lnSpc>
              <a:buFont typeface="Symbol"/>
              <a:buChar char="·"/>
            </a:pPr>
            <a:r>
              <a:rPr lang="en-US" dirty="0">
                <a:solidFill>
                  <a:srgbClr val="000000"/>
                </a:solidFill>
                <a:latin typeface="Georgia" panose="02020603050405020304" pitchFamily="1"/>
              </a:rPr>
              <a:t>Shatter </a:t>
            </a:r>
          </a:p>
          <a:p>
            <a:pPr marL="485492" indent="194197" algn="just">
              <a:lnSpc>
                <a:spcPts val="2442"/>
              </a:lnSpc>
              <a:spcBef>
                <a:spcPts val="101"/>
              </a:spcBef>
              <a:buFont typeface="Symbol"/>
              <a:buChar char="·"/>
            </a:pPr>
            <a:r>
              <a:rPr lang="en-US" spc="-10" dirty="0">
                <a:solidFill>
                  <a:srgbClr val="000000"/>
                </a:solidFill>
                <a:latin typeface="Georgia" panose="02020603050405020304" pitchFamily="1"/>
              </a:rPr>
              <a:t>Wax </a:t>
            </a:r>
          </a:p>
          <a:p>
            <a:r>
              <a:rPr lang="en-US" dirty="0"/>
              <a:t>Used by heating up the concentrate and smoking</a:t>
            </a:r>
            <a:r>
              <a:rPr lang="en-US" baseline="0" dirty="0"/>
              <a:t> the “vape”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1145">
              <a:defRPr/>
            </a:pPr>
            <a:fld id="{12972566-7507-49DF-A6AE-A46F8E0AE64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1145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70171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Shelley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2289">
              <a:defRPr/>
            </a:pPr>
            <a:fld id="{05DD544D-5FA6-4787-8ADE-B4C21B808427}" type="slidenum">
              <a:rPr lang="en-US">
                <a:solidFill>
                  <a:prstClr val="black"/>
                </a:solidFill>
                <a:latin typeface="Calibri"/>
              </a:rPr>
              <a:pPr defTabSz="942289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469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THC-</a:t>
            </a:r>
            <a:r>
              <a:rPr lang="en-US" dirty="0" err="1"/>
              <a:t>Tetrahydrocannobinol</a:t>
            </a:r>
            <a:r>
              <a:rPr lang="en-US" dirty="0"/>
              <a:t> (psychoactive</a:t>
            </a:r>
            <a:r>
              <a:rPr lang="en-US" baseline="0" dirty="0"/>
              <a:t> ingredient)</a:t>
            </a:r>
          </a:p>
          <a:p>
            <a:r>
              <a:rPr lang="en-US" baseline="0" dirty="0"/>
              <a:t>CBD-Cannabinol </a:t>
            </a:r>
            <a:r>
              <a:rPr lang="en-US" dirty="0"/>
              <a:t>is a cannabis compound that has significant medical benefits, but does not make people feel “stoned” and can actually counteract the </a:t>
            </a:r>
            <a:r>
              <a:rPr lang="en-US" dirty="0" err="1"/>
              <a:t>psychoactivity</a:t>
            </a:r>
            <a:r>
              <a:rPr lang="en-US" dirty="0"/>
              <a:t> of THC</a:t>
            </a:r>
          </a:p>
          <a:p>
            <a:r>
              <a:rPr lang="en-US" dirty="0"/>
              <a:t>THC levels have drastically increased while</a:t>
            </a:r>
            <a:r>
              <a:rPr lang="en-US" baseline="0" dirty="0"/>
              <a:t> CBD levels have stayed the same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B85AD-D3BA-FA40-99CC-EB8CA45E32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224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be permanent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1145">
              <a:defRPr/>
            </a:pPr>
            <a:fld id="{12972566-7507-49DF-A6AE-A46F8E0AE64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1145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9188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</a:t>
            </a:r>
            <a:r>
              <a:rPr lang="en-US" baseline="0" dirty="0"/>
              <a:t> listed in the DSM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1145">
              <a:defRPr/>
            </a:pPr>
            <a:fld id="{12972566-7507-49DF-A6AE-A46F8E0AE64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1145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40436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42D81-6186-4B4E-92E7-EACDA39004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925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1145">
              <a:defRPr/>
            </a:pPr>
            <a:fld id="{12972566-7507-49DF-A6AE-A46F8E0AE64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1145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90327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42D81-6186-4B4E-92E7-EACDA39004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537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72566-7507-49DF-A6AE-A46F8E0AE6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76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72566-7507-49DF-A6AE-A46F8E0AE6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18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72566-7507-49DF-A6AE-A46F8E0AE6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4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8638"/>
            <a:ext cx="4703762" cy="2646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7611">
              <a:defRPr/>
            </a:pPr>
            <a:r>
              <a:rPr lang="en-US" i="1" dirty="0"/>
              <a:t>Huge</a:t>
            </a:r>
            <a:r>
              <a:rPr lang="en-US" i="1" baseline="0" dirty="0"/>
              <a:t> increase in E-Cigs and Vaping.</a:t>
            </a:r>
          </a:p>
          <a:p>
            <a:pPr defTabSz="467611">
              <a:defRPr/>
            </a:pPr>
            <a:endParaRPr lang="en-US" i="1" dirty="0"/>
          </a:p>
          <a:p>
            <a:pPr defTabSz="467611">
              <a:defRPr/>
            </a:pPr>
            <a:r>
              <a:rPr lang="en-US" i="1" dirty="0"/>
              <a:t>Teacher Talking</a:t>
            </a:r>
            <a:r>
              <a:rPr lang="en-US" i="1" baseline="0" dirty="0"/>
              <a:t> Points:</a:t>
            </a:r>
          </a:p>
          <a:p>
            <a:pPr marL="292256" indent="-292256" defTabSz="467611">
              <a:buFont typeface="Arial" charset="0"/>
              <a:buChar char="•"/>
              <a:defRPr/>
            </a:pPr>
            <a:r>
              <a:rPr lang="en-US" b="1" dirty="0"/>
              <a:t>Click</a:t>
            </a:r>
            <a:r>
              <a:rPr lang="en-US" dirty="0"/>
              <a:t>: E-cigarettes are made of a battery, </a:t>
            </a:r>
            <a:r>
              <a:rPr lang="en-US" b="1" dirty="0"/>
              <a:t>(</a:t>
            </a:r>
            <a:r>
              <a:rPr lang="en-US" b="1" i="1" dirty="0"/>
              <a:t>click)</a:t>
            </a:r>
            <a:r>
              <a:rPr lang="en-US" b="1" dirty="0"/>
              <a:t> </a:t>
            </a:r>
            <a:r>
              <a:rPr lang="en-US" dirty="0"/>
              <a:t>an</a:t>
            </a:r>
            <a:r>
              <a:rPr lang="en-US" baseline="0" dirty="0"/>
              <a:t> atomizer with a heating coil, </a:t>
            </a:r>
            <a:r>
              <a:rPr lang="en-US" b="1" baseline="0" dirty="0"/>
              <a:t>(</a:t>
            </a:r>
            <a:r>
              <a:rPr lang="en-US" b="1" i="1" baseline="0" dirty="0"/>
              <a:t>click)</a:t>
            </a:r>
            <a:r>
              <a:rPr lang="en-US" b="1" baseline="0" dirty="0"/>
              <a:t> </a:t>
            </a:r>
            <a:r>
              <a:rPr lang="en-US" baseline="0" dirty="0"/>
              <a:t>and an absorbent material </a:t>
            </a:r>
            <a:r>
              <a:rPr lang="en-US" i="1" baseline="0" dirty="0"/>
              <a:t> </a:t>
            </a:r>
            <a:r>
              <a:rPr lang="en-US" baseline="0" dirty="0"/>
              <a:t>that absorbs a liquid </a:t>
            </a:r>
            <a:r>
              <a:rPr lang="en-US" b="1" baseline="0" dirty="0"/>
              <a:t>(click) </a:t>
            </a:r>
            <a:r>
              <a:rPr lang="en-US" baseline="0" dirty="0"/>
              <a:t>that can contain </a:t>
            </a:r>
            <a:r>
              <a:rPr lang="en-US" dirty="0"/>
              <a:t>nicotine, flavoring and chemicals. </a:t>
            </a:r>
          </a:p>
          <a:p>
            <a:pPr marL="292256" indent="-292256" defTabSz="467611">
              <a:buFont typeface="Arial" charset="0"/>
              <a:buChar char="•"/>
              <a:defRPr/>
            </a:pPr>
            <a:r>
              <a:rPr lang="en-US" dirty="0"/>
              <a:t>The battery allows the atomizer to heat the liquid, called e-juice,</a:t>
            </a:r>
            <a:r>
              <a:rPr lang="en-US" baseline="0" dirty="0"/>
              <a:t> which</a:t>
            </a:r>
            <a:r>
              <a:rPr lang="en-US" dirty="0"/>
              <a:t> creates an aerosol that is breathed into the lungs and breathed out into the air</a:t>
            </a:r>
            <a:r>
              <a:rPr lang="en-US" baseline="0" dirty="0"/>
              <a:t> repeatedly. </a:t>
            </a:r>
          </a:p>
          <a:p>
            <a:pPr marL="292256" indent="-292256" defTabSz="467611">
              <a:buFont typeface="Arial" charset="0"/>
              <a:buChar char="•"/>
              <a:defRPr/>
            </a:pPr>
            <a:r>
              <a:rPr lang="en-US" dirty="0"/>
              <a:t>Some of these devices are pre-loaded with the e-juice</a:t>
            </a:r>
            <a:r>
              <a:rPr lang="en-US" baseline="0" dirty="0"/>
              <a:t> that comes in bottles like these</a:t>
            </a:r>
            <a:r>
              <a:rPr lang="en-US" dirty="0"/>
              <a:t> </a:t>
            </a:r>
            <a:r>
              <a:rPr lang="en-US" b="1" dirty="0"/>
              <a:t>(</a:t>
            </a:r>
            <a:r>
              <a:rPr lang="en-US" b="1" i="1" dirty="0"/>
              <a:t>click</a:t>
            </a:r>
            <a:r>
              <a:rPr lang="en-US" b="1" i="0" dirty="0"/>
              <a:t>)</a:t>
            </a:r>
            <a:r>
              <a:rPr lang="en-US" b="1" dirty="0"/>
              <a:t> </a:t>
            </a:r>
            <a:r>
              <a:rPr lang="en-US" dirty="0"/>
              <a:t>and others where</a:t>
            </a:r>
            <a:r>
              <a:rPr lang="en-US" baseline="0" dirty="0"/>
              <a:t> the users</a:t>
            </a:r>
            <a:r>
              <a:rPr lang="en-US" dirty="0"/>
              <a:t> add</a:t>
            </a:r>
            <a:r>
              <a:rPr lang="en-US" baseline="0" dirty="0"/>
              <a:t> it themselves</a:t>
            </a:r>
            <a:r>
              <a:rPr lang="en-US" dirty="0"/>
              <a:t>.  </a:t>
            </a:r>
          </a:p>
          <a:p>
            <a:pPr marL="292256" indent="-292256" defTabSz="467611">
              <a:buFont typeface="Arial" charset="0"/>
              <a:buChar char="•"/>
              <a:defRPr/>
            </a:pPr>
            <a:r>
              <a:rPr lang="en-US" dirty="0"/>
              <a:t>The original e-cigarettes looked like a cigarette,</a:t>
            </a:r>
            <a:r>
              <a:rPr lang="en-US" baseline="0" dirty="0"/>
              <a:t> </a:t>
            </a:r>
            <a:r>
              <a:rPr lang="en-US" dirty="0"/>
              <a:t>came pre-loaded and were disposable.</a:t>
            </a:r>
          </a:p>
          <a:p>
            <a:pPr marL="292256" indent="-292256" defTabSz="467611">
              <a:buFont typeface="Arial" charset="0"/>
              <a:buChar char="•"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823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8638"/>
            <a:ext cx="4703762" cy="2646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i="1" dirty="0"/>
              <a:t>Teacher</a:t>
            </a:r>
            <a:r>
              <a:rPr lang="en-US" i="1" baseline="0" dirty="0"/>
              <a:t> Talking Points:</a:t>
            </a:r>
            <a:endParaRPr lang="en-US" dirty="0"/>
          </a:p>
          <a:p>
            <a:pPr marL="184929" indent="-184929">
              <a:spcBef>
                <a:spcPts val="230"/>
              </a:spcBef>
              <a:spcAft>
                <a:spcPts val="230"/>
              </a:spcAft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Although the chemicals that have been found in e-cig aerosols might seem unrecognizable, you are familiar with other places some of those same chemicals can be found.</a:t>
            </a:r>
          </a:p>
          <a:p>
            <a:pPr marL="184929" indent="-184929">
              <a:spcBef>
                <a:spcPts val="230"/>
              </a:spcBef>
              <a:spcAft>
                <a:spcPts val="230"/>
              </a:spcAft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click)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For example, Propylene glycol can be found in antifreeze products or </a:t>
            </a:r>
            <a:r>
              <a:rPr lang="en-US" dirty="0"/>
              <a:t>also used to winterize plumbing systems </a:t>
            </a:r>
          </a:p>
          <a:p>
            <a:pPr marL="184929" indent="-184929">
              <a:spcBef>
                <a:spcPts val="230"/>
              </a:spcBef>
              <a:spcAft>
                <a:spcPts val="230"/>
              </a:spcAft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click)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Acetone is commonly found in nail polish remover and as a paint thinner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184929" indent="-184929">
              <a:spcBef>
                <a:spcPts val="230"/>
              </a:spcBef>
              <a:spcAft>
                <a:spcPts val="230"/>
              </a:spcAft>
              <a:buFont typeface="Arial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click)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Ethylbenzene is often </a:t>
            </a:r>
            <a:r>
              <a:rPr lang="en-US" dirty="0"/>
              <a:t>used to make other chemicals. It</a:t>
            </a:r>
            <a:r>
              <a:rPr lang="uk-UA" dirty="0"/>
              <a:t>’</a:t>
            </a:r>
            <a:r>
              <a:rPr lang="en-US" dirty="0"/>
              <a:t>s also found in other products, including pesticides, synthetic rubber, varnishes paints, and inks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184929" indent="-184929">
              <a:spcBef>
                <a:spcPts val="230"/>
              </a:spcBef>
              <a:spcAft>
                <a:spcPts val="230"/>
              </a:spcAft>
              <a:buFont typeface="Arial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click)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Formaldehyde </a:t>
            </a:r>
            <a:r>
              <a:rPr lang="en-US" dirty="0"/>
              <a:t>based solutions are also used in embalming to disinfect and temporarily preserve human and animal remains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184929" indent="-184929" defTabSz="935220">
              <a:spcBef>
                <a:spcPts val="230"/>
              </a:spcBef>
              <a:spcAft>
                <a:spcPts val="230"/>
              </a:spcAft>
              <a:buFont typeface="Arial" charset="0"/>
              <a:buChar char="•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click) </a:t>
            </a:r>
            <a:r>
              <a:rPr lang="en-US" sz="1100" dirty="0"/>
              <a:t>Maybe the most important ingredient here is nicotine. Nicotine is a drug that's highly addictive in moderate doses, and is the reason why smokers smoke even after they start getting sick. Of course, in high doses, it's a poison--in fact, plants make it to keep insects from eating them. It's a funny drug that has a lot of effects, but mostly it's an upper.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184929" indent="-184929">
              <a:spcBef>
                <a:spcPts val="230"/>
              </a:spcBef>
              <a:spcAft>
                <a:spcPts val="230"/>
              </a:spcAft>
              <a:buFont typeface="Arial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click)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Rubidium is a chemical that can be used to give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fireworks their bright colors</a:t>
            </a:r>
          </a:p>
          <a:p>
            <a:pPr marL="184929" indent="-184929">
              <a:spcBef>
                <a:spcPts val="230"/>
              </a:spcBef>
              <a:spcAft>
                <a:spcPts val="230"/>
              </a:spcAft>
              <a:buFont typeface="Arial" charset="0"/>
              <a:buChar char="•"/>
            </a:pPr>
            <a:r>
              <a:rPr lang="en-US" sz="1100" dirty="0"/>
              <a:t>So now that you know that e-cigarettes/</a:t>
            </a:r>
            <a:r>
              <a:rPr lang="en-US" sz="1100" dirty="0" err="1"/>
              <a:t>vape</a:t>
            </a:r>
            <a:r>
              <a:rPr lang="en-US" sz="1100" dirty="0"/>
              <a:t> pens produce aerosol, and that those aerosols contain harmful chemicals, how would you describe e-cig clouds to someone who says they are just water vapor?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272206" y="6702344"/>
            <a:ext cx="4033331" cy="352819"/>
          </a:xfrm>
          <a:prstGeom prst="rect">
            <a:avLst/>
          </a:prstGeom>
        </p:spPr>
        <p:txBody>
          <a:bodyPr/>
          <a:lstStyle/>
          <a:p>
            <a:fld id="{0D73B901-370D-4366-837A-CD8750A73B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6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72566-7507-49DF-A6AE-A46F8E0AE6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48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001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838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95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49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525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804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032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847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961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63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12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96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microsoft.com/office/2007/relationships/hdphoto" Target="../media/hdphoto5.wdp"/><Relationship Id="rId2" Type="http://schemas.openxmlformats.org/officeDocument/2006/relationships/notesSlide" Target="../notesSlides/notesSlide15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9.png"/><Relationship Id="rId1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7683" y="2353491"/>
            <a:ext cx="6842760" cy="164592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What is TUPE?</a:t>
            </a:r>
            <a:br>
              <a:rPr lang="en-US" b="1" dirty="0">
                <a:solidFill>
                  <a:srgbClr val="7030A0"/>
                </a:solidFill>
              </a:rPr>
            </a:b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46" y="377754"/>
            <a:ext cx="10282434" cy="1271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0571">
            <a:off x="632334" y="3614622"/>
            <a:ext cx="3463710" cy="2597783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t="17180" r="12846"/>
          <a:stretch/>
        </p:blipFill>
        <p:spPr>
          <a:xfrm rot="603716">
            <a:off x="8285011" y="3585505"/>
            <a:ext cx="2965269" cy="279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08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6472" y="741529"/>
            <a:ext cx="65923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Advertising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96" y="2452255"/>
            <a:ext cx="5252088" cy="358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626" y="2659911"/>
            <a:ext cx="6089957" cy="286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8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 MOST TEENS USE MARIJUANA?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30" y="2355273"/>
            <a:ext cx="8375539" cy="4076195"/>
          </a:xfrm>
        </p:spPr>
      </p:pic>
    </p:spTree>
    <p:extLst>
      <p:ext uri="{BB962C8B-B14F-4D97-AF65-F5344CB8AC3E}">
        <p14:creationId xmlns:p14="http://schemas.microsoft.com/office/powerpoint/2010/main" val="4053951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855" y="401782"/>
            <a:ext cx="10654145" cy="1751630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MARIJUANA CULTURE HAS CHANGED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5" y="2526949"/>
            <a:ext cx="3701506" cy="3701506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48" y="2526949"/>
            <a:ext cx="3024115" cy="3701506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19" y="2526949"/>
            <a:ext cx="2840182" cy="379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85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45" y="2596153"/>
            <a:ext cx="4476558" cy="298437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IT CAN BE SMOKED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97" y="2596153"/>
            <a:ext cx="4476557" cy="298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94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/>
          <p:cNvPicPr>
            <a:picLocks noChangeAspect="1"/>
          </p:cNvPicPr>
          <p:nvPr/>
        </p:nvPicPr>
        <p:blipFill rotWithShape="1">
          <a:blip r:embed="rId3"/>
          <a:srcRect l="34776" t="10205" r="25303" b="4539"/>
          <a:stretch/>
        </p:blipFill>
        <p:spPr bwMode="auto">
          <a:xfrm>
            <a:off x="9525956" y="4035114"/>
            <a:ext cx="2507672" cy="2599084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0227" y="369294"/>
            <a:ext cx="7729728" cy="1188720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IT CAN BE EATEN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5" y="1818387"/>
            <a:ext cx="4308763" cy="2867286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803" y="1818387"/>
            <a:ext cx="3707440" cy="246610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r="1778"/>
          <a:stretch>
            <a:fillRect/>
          </a:stretch>
        </p:blipFill>
        <p:spPr bwMode="auto">
          <a:xfrm>
            <a:off x="2320846" y="4946046"/>
            <a:ext cx="4966646" cy="190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715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reviews.nuggetry.com/wp-content/themes/reviews_2012/lib/plugins/tim_image/thumbs/_timthumb.php?src=http://reviews.nuggetry.com/post-pics/img_1335461423213.jpg&amp;w=62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2" b="89892" l="10000" r="100000">
                        <a14:foregroundMark x1="35161" y1="54839" x2="41935" y2="54194"/>
                        <a14:foregroundMark x1="78065" y1="69892" x2="99677" y2="72258"/>
                        <a14:foregroundMark x1="74677" y1="60000" x2="99355" y2="58925"/>
                        <a14:backgroundMark x1="68548" y1="32903" x2="85968" y2="35484"/>
                        <a14:backgroundMark x1="80000" y1="45161" x2="93065" y2="44731"/>
                        <a14:backgroundMark x1="77903" y1="73333" x2="99677" y2="76989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546" y="1424457"/>
            <a:ext cx="3224844" cy="241863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reviews.nuggetry.com/post-pics/live-writer-pics/june-2009/MON1_A7CE/9-8-11-Chef-ChemDawgWax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0215" l="466" r="53571">
                        <a14:backgroundMark x1="3106" y1="43226" x2="26087" y2="56559"/>
                        <a14:backgroundMark x1="26863" y1="56129" x2="35404" y2="60645"/>
                        <a14:backgroundMark x1="42857" y1="55484" x2="32764" y2="6279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7283">
            <a:off x="4893467" y="1300924"/>
            <a:ext cx="4920471" cy="355282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234" y="319207"/>
            <a:ext cx="9580098" cy="1091464"/>
          </a:xfrm>
        </p:spPr>
        <p:txBody>
          <a:bodyPr>
            <a:noAutofit/>
          </a:bodyPr>
          <a:lstStyle/>
          <a:p>
            <a:pPr marL="168275" indent="-168275" algn="ctr"/>
            <a:r>
              <a:rPr lang="en-US" dirty="0">
                <a:solidFill>
                  <a:schemeClr val="tx1"/>
                </a:solidFill>
                <a:latin typeface="+mn-lt"/>
              </a:rPr>
              <a:t>IT CAN BE VAPED: </a:t>
            </a:r>
            <a:br>
              <a:rPr lang="en-US" dirty="0">
                <a:solidFill>
                  <a:schemeClr val="tx1"/>
                </a:solidFill>
                <a:latin typeface="+mn-lt"/>
              </a:rPr>
            </a:br>
            <a:r>
              <a:rPr lang="en-US" dirty="0">
                <a:solidFill>
                  <a:schemeClr val="tx1"/>
                </a:solidFill>
                <a:latin typeface="+mn-lt"/>
              </a:rPr>
              <a:t>CONCENTRATES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48472" y="4033456"/>
            <a:ext cx="2175913" cy="2467029"/>
            <a:chOff x="2505026" y="1692242"/>
            <a:chExt cx="3690128" cy="3642307"/>
          </a:xfrm>
        </p:grpSpPr>
        <p:pic>
          <p:nvPicPr>
            <p:cNvPr id="7172" name="Picture 4" descr="http://d9collective.com/v2/wp-content/uploads/2011/12/King-Kush-Budder-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33" b="89979" l="8378" r="88362">
                          <a14:backgroundMark x1="20679" y1="14501" x2="20679" y2="14501"/>
                          <a14:backgroundMark x1="20546" y1="15390" x2="20546" y2="15390"/>
                          <a14:backgroundMark x1="47455" y1="86457" x2="47455" y2="86457"/>
                          <a14:backgroundMark x1="38415" y1="87517" x2="38415" y2="87517"/>
                          <a14:backgroundMark x1="32768" y1="87073" x2="32768" y2="87073"/>
                          <a14:backgroundMark x1="21146" y1="11424" x2="21146" y2="11424"/>
                          <a14:backgroundMark x1="23738" y1="10896" x2="23738" y2="108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026" y="1692242"/>
              <a:ext cx="3690128" cy="286191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226704" y="4789269"/>
              <a:ext cx="2033863" cy="545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“</a:t>
              </a:r>
              <a:r>
                <a:rPr kumimoji="0" lang="en-US" sz="1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Budder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”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357620" y="6332733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“Shatter”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05170" y="366412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“Ear Wax”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1936" y="3755463"/>
            <a:ext cx="312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“Green Crack” wax</a:t>
            </a:r>
          </a:p>
        </p:txBody>
      </p:sp>
      <p:pic>
        <p:nvPicPr>
          <p:cNvPr id="7192" name="Picture 24" descr="GanjaGoddessCap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1224" l="10000" r="93061">
                        <a14:foregroundMark x1="37347" y1="19184" x2="37347" y2="19184"/>
                        <a14:foregroundMark x1="80408" y1="41224" x2="80408" y2="41224"/>
                        <a14:foregroundMark x1="57143" y1="14082" x2="57143" y2="14082"/>
                        <a14:foregroundMark x1="50612" y1="15714" x2="50612" y2="15714"/>
                        <a14:foregroundMark x1="41020" y1="15102" x2="41020" y2="15102"/>
                        <a14:foregroundMark x1="38776" y1="15306" x2="38776" y2="15306"/>
                        <a14:foregroundMark x1="52857" y1="14490" x2="52857" y2="14490"/>
                        <a14:foregroundMark x1="54898" y1="13673" x2="54898" y2="13673"/>
                        <a14:foregroundMark x1="52041" y1="14082" x2="52041" y2="14082"/>
                        <a14:foregroundMark x1="53265" y1="13878" x2="53265" y2="13878"/>
                        <a14:backgroundMark x1="57551" y1="62449" x2="57551" y2="62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95" y="4323859"/>
            <a:ext cx="2219302" cy="221930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105595" y="6187883"/>
            <a:ext cx="2408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Hash Oil Capsules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002077" y="1114944"/>
            <a:ext cx="3824008" cy="3305550"/>
            <a:chOff x="5945544" y="1252950"/>
            <a:chExt cx="4163444" cy="3557045"/>
          </a:xfrm>
        </p:grpSpPr>
        <p:pic>
          <p:nvPicPr>
            <p:cNvPr id="11266" name="Picture 2" descr="http://greencrosscenter.com/marijuana-card-doctor/wp-content/uploads/Honey-Oil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07" b="89907" l="10000" r="96750">
                          <a14:foregroundMark x1="38750" y1="50841" x2="38750" y2="50841"/>
                          <a14:foregroundMark x1="35500" y1="75888" x2="35500" y2="75888"/>
                          <a14:foregroundMark x1="63375" y1="48972" x2="63375" y2="48972"/>
                          <a14:foregroundMark x1="65000" y1="58131" x2="65000" y2="58131"/>
                          <a14:foregroundMark x1="64375" y1="55327" x2="64375" y2="55327"/>
                          <a14:foregroundMark x1="64375" y1="49720" x2="64375" y2="49720"/>
                          <a14:foregroundMark x1="63625" y1="44486" x2="63625" y2="44486"/>
                          <a14:foregroundMark x1="65375" y1="41308" x2="65375" y2="41308"/>
                          <a14:backgroundMark x1="38000" y1="31963" x2="38000" y2="31963"/>
                          <a14:backgroundMark x1="25625" y1="75701" x2="25625" y2="75701"/>
                          <a14:backgroundMark x1="35375" y1="78505" x2="35375" y2="78505"/>
                          <a14:backgroundMark x1="34250" y1="77944" x2="34250" y2="77944"/>
                          <a14:backgroundMark x1="30000" y1="77196" x2="30000" y2="77196"/>
                          <a14:backgroundMark x1="22125" y1="73458" x2="22125" y2="73458"/>
                          <a14:backgroundMark x1="10875" y1="58879" x2="10875" y2="58879"/>
                          <a14:backgroundMark x1="40375" y1="40748" x2="40375" y2="40748"/>
                          <a14:backgroundMark x1="40250" y1="32336" x2="40250" y2="323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7475" y="2100545"/>
              <a:ext cx="4051513" cy="270945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90" name="Picture 22" descr="http://greencrosscenter.com/marijuana-card-doctor/wp-content/uploads/Honey_Oil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965" b="89859" l="5018" r="982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45544" y="1252950"/>
              <a:ext cx="3549963" cy="204092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509222" y="4379652"/>
              <a:ext cx="2986285" cy="397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Butane Hash Oil (BHO)</a:t>
              </a:r>
            </a:p>
          </p:txBody>
        </p:sp>
      </p:grpSp>
      <p:pic>
        <p:nvPicPr>
          <p:cNvPr id="2060" name="Picture 12" descr="http://bigpics.nuggetry.netdna-cdn.com/wp-content/uploads/2012/11/November-9-OG-Bubba-Shatter-Indica001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82" l="10000" r="91546">
                        <a14:foregroundMark x1="54742" y1="5100" x2="70619" y2="28439"/>
                        <a14:foregroundMark x1="20000" y1="77434" x2="29485" y2="85317"/>
                        <a14:backgroundMark x1="17320" y1="72179" x2="19485" y2="80371"/>
                        <a14:backgroundMark x1="15567" y1="49614" x2="14433" y2="60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32"/>
          <a:stretch/>
        </p:blipFill>
        <p:spPr bwMode="auto">
          <a:xfrm>
            <a:off x="8916974" y="4739301"/>
            <a:ext cx="2026608" cy="12493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158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114001" y="281459"/>
            <a:ext cx="8839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STEALTH DEVICES</a:t>
            </a:r>
            <a:br>
              <a:rPr lang="en-US" dirty="0">
                <a:solidFill>
                  <a:schemeClr val="tx1"/>
                </a:solidFill>
              </a:rPr>
            </a:b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 t="12064" r="21850" b="-532"/>
          <a:stretch/>
        </p:blipFill>
        <p:spPr>
          <a:xfrm>
            <a:off x="4857084" y="4480489"/>
            <a:ext cx="2201161" cy="2104232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4"/>
          <a:stretch/>
        </p:blipFill>
        <p:spPr bwMode="auto">
          <a:xfrm>
            <a:off x="9099166" y="4445640"/>
            <a:ext cx="2344662" cy="213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" r="13770"/>
          <a:stretch/>
        </p:blipFill>
        <p:spPr bwMode="auto">
          <a:xfrm>
            <a:off x="1026562" y="1540979"/>
            <a:ext cx="1769740" cy="230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t="12223" r="17391" b="9903"/>
          <a:stretch/>
        </p:blipFill>
        <p:spPr bwMode="auto">
          <a:xfrm>
            <a:off x="8829149" y="1570411"/>
            <a:ext cx="2614679" cy="264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9" t="5534" r="19367" b="7457"/>
          <a:stretch/>
        </p:blipFill>
        <p:spPr bwMode="auto">
          <a:xfrm>
            <a:off x="791034" y="4354296"/>
            <a:ext cx="2645934" cy="213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6" t="8572" r="16166" b="7886"/>
          <a:stretch/>
        </p:blipFill>
        <p:spPr bwMode="auto">
          <a:xfrm>
            <a:off x="5041046" y="1938302"/>
            <a:ext cx="2184025" cy="190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221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52400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3053976" y="2300940"/>
            <a:ext cx="1801906" cy="1059330"/>
          </a:xfrm>
          <a:prstGeom prst="wedgeRectCallout">
            <a:avLst>
              <a:gd name="adj1" fmla="val 74610"/>
              <a:gd name="adj2" fmla="val 114594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THC: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Psychoactive Ingredient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F133-244D-4A4C-B618-CB5A3EE00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766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94385" cy="6858000"/>
          </a:xfrm>
        </p:spPr>
      </p:pic>
    </p:spTree>
    <p:extLst>
      <p:ext uri="{BB962C8B-B14F-4D97-AF65-F5344CB8AC3E}">
        <p14:creationId xmlns:p14="http://schemas.microsoft.com/office/powerpoint/2010/main" val="3251379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7" y="96982"/>
            <a:ext cx="11321295" cy="629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84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176" y="96021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TUPE Brings Tobacco Prevention Education and Youth Advocacy to Nevada County Schools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38971"/>
            <a:ext cx="4556034" cy="34170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833" y="2645255"/>
            <a:ext cx="4005943" cy="30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36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4" y="0"/>
            <a:ext cx="12334874" cy="715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68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en-US" dirty="0"/>
              <a:t>TUPE Site Coordinators Oversee: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Classroom Curriculum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Peer Educator Groups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School and County-Wide Events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Extra support for At-Risk students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Parent Education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1" r="19617"/>
          <a:stretch/>
        </p:blipFill>
        <p:spPr>
          <a:xfrm>
            <a:off x="9318171" y="1427501"/>
            <a:ext cx="2558820" cy="2878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830" y="1597692"/>
            <a:ext cx="2655829" cy="1853966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715037"/>
            <a:ext cx="2931394" cy="2198546"/>
          </a:xfr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972" y="4939376"/>
            <a:ext cx="3309468" cy="1654734"/>
          </a:xfrm>
        </p:spPr>
      </p:pic>
    </p:spTree>
    <p:extLst>
      <p:ext uri="{BB962C8B-B14F-4D97-AF65-F5344CB8AC3E}">
        <p14:creationId xmlns:p14="http://schemas.microsoft.com/office/powerpoint/2010/main" val="37890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8637" y="336271"/>
            <a:ext cx="8991600" cy="164592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 you know about vaping?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92" y="2773451"/>
            <a:ext cx="5173926" cy="34661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64" y="3036686"/>
            <a:ext cx="4932218" cy="274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95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2452" y="522514"/>
            <a:ext cx="8991600" cy="2090058"/>
          </a:xfrm>
        </p:spPr>
        <p:txBody>
          <a:bodyPr>
            <a:normAutofit/>
          </a:bodyPr>
          <a:lstStyle/>
          <a:p>
            <a:r>
              <a:rPr lang="en-US" dirty="0"/>
              <a:t>How many of you vaped as teens?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37" y="2914650"/>
            <a:ext cx="7064829" cy="370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44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388" y="479566"/>
            <a:ext cx="8991600" cy="1645920"/>
          </a:xfrm>
        </p:spPr>
        <p:txBody>
          <a:bodyPr>
            <a:normAutofit fontScale="90000"/>
          </a:bodyPr>
          <a:lstStyle/>
          <a:p>
            <a:r>
              <a:rPr lang="en-US" dirty="0"/>
              <a:t>Why were vape pens created?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72" y="2653121"/>
            <a:ext cx="60960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36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5302119" y="2774347"/>
            <a:ext cx="3035631" cy="619936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>
            <a:reflection blurRad="6350" stA="52000" endA="300" endPos="35000" dir="5400000" sy="-100000" algn="bl" rotWithShape="0"/>
            <a:softEdge rad="127000"/>
          </a:effectLst>
        </p:spPr>
        <p:txBody>
          <a:bodyPr rtlCol="0" anchor="ctr"/>
          <a:lstStyle/>
          <a:p>
            <a:pPr algn="ctr" defTabSz="685733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601618" y="2893798"/>
            <a:ext cx="2443880" cy="336444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>
            <a:softEdge rad="63500"/>
          </a:effectLst>
          <a:scene3d>
            <a:camera prst="perspectiveAbove"/>
            <a:lightRig rig="threePt" dir="t"/>
          </a:scene3d>
        </p:spPr>
        <p:txBody>
          <a:bodyPr rtlCol="0" anchor="ctr"/>
          <a:lstStyle/>
          <a:p>
            <a:pPr algn="ctr" defTabSz="685733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624472" y="2846833"/>
            <a:ext cx="1148372" cy="484425"/>
            <a:chOff x="4603750" y="1282700"/>
            <a:chExt cx="1466850" cy="501697"/>
          </a:xfrm>
        </p:grpSpPr>
        <p:sp>
          <p:nvSpPr>
            <p:cNvPr id="55" name="Freeform 54"/>
            <p:cNvSpPr/>
            <p:nvPr/>
          </p:nvSpPr>
          <p:spPr>
            <a:xfrm>
              <a:off x="4603750" y="1282700"/>
              <a:ext cx="1397000" cy="50800"/>
            </a:xfrm>
            <a:custGeom>
              <a:avLst/>
              <a:gdLst>
                <a:gd name="connsiteX0" fmla="*/ 0 w 1397000"/>
                <a:gd name="connsiteY0" fmla="*/ 0 h 50800"/>
                <a:gd name="connsiteX1" fmla="*/ 120650 w 1397000"/>
                <a:gd name="connsiteY1" fmla="*/ 6350 h 50800"/>
                <a:gd name="connsiteX2" fmla="*/ 171450 w 1397000"/>
                <a:gd name="connsiteY2" fmla="*/ 12700 h 50800"/>
                <a:gd name="connsiteX3" fmla="*/ 241300 w 1397000"/>
                <a:gd name="connsiteY3" fmla="*/ 19050 h 50800"/>
                <a:gd name="connsiteX4" fmla="*/ 273050 w 1397000"/>
                <a:gd name="connsiteY4" fmla="*/ 25400 h 50800"/>
                <a:gd name="connsiteX5" fmla="*/ 317500 w 1397000"/>
                <a:gd name="connsiteY5" fmla="*/ 38100 h 50800"/>
                <a:gd name="connsiteX6" fmla="*/ 393700 w 1397000"/>
                <a:gd name="connsiteY6" fmla="*/ 50800 h 50800"/>
                <a:gd name="connsiteX7" fmla="*/ 1098550 w 1397000"/>
                <a:gd name="connsiteY7" fmla="*/ 44450 h 50800"/>
                <a:gd name="connsiteX8" fmla="*/ 1200150 w 1397000"/>
                <a:gd name="connsiteY8" fmla="*/ 31750 h 50800"/>
                <a:gd name="connsiteX9" fmla="*/ 1263650 w 1397000"/>
                <a:gd name="connsiteY9" fmla="*/ 19050 h 50800"/>
                <a:gd name="connsiteX10" fmla="*/ 1397000 w 1397000"/>
                <a:gd name="connsiteY10" fmla="*/ 127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7000" h="50800">
                  <a:moveTo>
                    <a:pt x="0" y="0"/>
                  </a:moveTo>
                  <a:cubicBezTo>
                    <a:pt x="40217" y="2117"/>
                    <a:pt x="80488" y="3375"/>
                    <a:pt x="120650" y="6350"/>
                  </a:cubicBezTo>
                  <a:cubicBezTo>
                    <a:pt x="137668" y="7611"/>
                    <a:pt x="154479" y="10914"/>
                    <a:pt x="171450" y="12700"/>
                  </a:cubicBezTo>
                  <a:cubicBezTo>
                    <a:pt x="194701" y="15147"/>
                    <a:pt x="218017" y="16933"/>
                    <a:pt x="241300" y="19050"/>
                  </a:cubicBezTo>
                  <a:cubicBezTo>
                    <a:pt x="251883" y="21167"/>
                    <a:pt x="262579" y="22782"/>
                    <a:pt x="273050" y="25400"/>
                  </a:cubicBezTo>
                  <a:cubicBezTo>
                    <a:pt x="312357" y="35227"/>
                    <a:pt x="269989" y="29192"/>
                    <a:pt x="317500" y="38100"/>
                  </a:cubicBezTo>
                  <a:cubicBezTo>
                    <a:pt x="342809" y="42845"/>
                    <a:pt x="393700" y="50800"/>
                    <a:pt x="393700" y="50800"/>
                  </a:cubicBezTo>
                  <a:lnTo>
                    <a:pt x="1098550" y="44450"/>
                  </a:lnTo>
                  <a:cubicBezTo>
                    <a:pt x="1132671" y="43644"/>
                    <a:pt x="1166683" y="38443"/>
                    <a:pt x="1200150" y="31750"/>
                  </a:cubicBezTo>
                  <a:cubicBezTo>
                    <a:pt x="1221317" y="27517"/>
                    <a:pt x="1242089" y="20077"/>
                    <a:pt x="1263650" y="19050"/>
                  </a:cubicBezTo>
                  <a:lnTo>
                    <a:pt x="1397000" y="12700"/>
                  </a:lnTo>
                </a:path>
              </a:pathLst>
            </a:custGeom>
            <a:noFill/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33">
                <a:defRPr/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4612660" y="1590837"/>
              <a:ext cx="1358900" cy="193560"/>
            </a:xfrm>
            <a:custGeom>
              <a:avLst/>
              <a:gdLst>
                <a:gd name="connsiteX0" fmla="*/ 0 w 1358900"/>
                <a:gd name="connsiteY0" fmla="*/ 15760 h 193560"/>
                <a:gd name="connsiteX1" fmla="*/ 95250 w 1358900"/>
                <a:gd name="connsiteY1" fmla="*/ 9410 h 193560"/>
                <a:gd name="connsiteX2" fmla="*/ 133350 w 1358900"/>
                <a:gd name="connsiteY2" fmla="*/ 34810 h 193560"/>
                <a:gd name="connsiteX3" fmla="*/ 171450 w 1358900"/>
                <a:gd name="connsiteY3" fmla="*/ 53860 h 193560"/>
                <a:gd name="connsiteX4" fmla="*/ 190500 w 1358900"/>
                <a:gd name="connsiteY4" fmla="*/ 60210 h 193560"/>
                <a:gd name="connsiteX5" fmla="*/ 228600 w 1358900"/>
                <a:gd name="connsiteY5" fmla="*/ 85610 h 193560"/>
                <a:gd name="connsiteX6" fmla="*/ 266700 w 1358900"/>
                <a:gd name="connsiteY6" fmla="*/ 98310 h 193560"/>
                <a:gd name="connsiteX7" fmla="*/ 285750 w 1358900"/>
                <a:gd name="connsiteY7" fmla="*/ 111010 h 193560"/>
                <a:gd name="connsiteX8" fmla="*/ 336550 w 1358900"/>
                <a:gd name="connsiteY8" fmla="*/ 123710 h 193560"/>
                <a:gd name="connsiteX9" fmla="*/ 355600 w 1358900"/>
                <a:gd name="connsiteY9" fmla="*/ 136410 h 193560"/>
                <a:gd name="connsiteX10" fmla="*/ 520700 w 1358900"/>
                <a:gd name="connsiteY10" fmla="*/ 155460 h 193560"/>
                <a:gd name="connsiteX11" fmla="*/ 603250 w 1358900"/>
                <a:gd name="connsiteY11" fmla="*/ 168160 h 193560"/>
                <a:gd name="connsiteX12" fmla="*/ 628650 w 1358900"/>
                <a:gd name="connsiteY12" fmla="*/ 174510 h 193560"/>
                <a:gd name="connsiteX13" fmla="*/ 698500 w 1358900"/>
                <a:gd name="connsiteY13" fmla="*/ 180860 h 193560"/>
                <a:gd name="connsiteX14" fmla="*/ 774700 w 1358900"/>
                <a:gd name="connsiteY14" fmla="*/ 193560 h 193560"/>
                <a:gd name="connsiteX15" fmla="*/ 1358900 w 1358900"/>
                <a:gd name="connsiteY15" fmla="*/ 187210 h 19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900" h="193560">
                  <a:moveTo>
                    <a:pt x="0" y="15760"/>
                  </a:moveTo>
                  <a:cubicBezTo>
                    <a:pt x="39540" y="-56"/>
                    <a:pt x="42729" y="-7003"/>
                    <a:pt x="95250" y="9410"/>
                  </a:cubicBezTo>
                  <a:cubicBezTo>
                    <a:pt x="109819" y="13963"/>
                    <a:pt x="118870" y="29983"/>
                    <a:pt x="133350" y="34810"/>
                  </a:cubicBezTo>
                  <a:cubicBezTo>
                    <a:pt x="181233" y="50771"/>
                    <a:pt x="122211" y="29241"/>
                    <a:pt x="171450" y="53860"/>
                  </a:cubicBezTo>
                  <a:cubicBezTo>
                    <a:pt x="177437" y="56853"/>
                    <a:pt x="184649" y="56959"/>
                    <a:pt x="190500" y="60210"/>
                  </a:cubicBezTo>
                  <a:cubicBezTo>
                    <a:pt x="203843" y="67623"/>
                    <a:pt x="214120" y="80783"/>
                    <a:pt x="228600" y="85610"/>
                  </a:cubicBezTo>
                  <a:cubicBezTo>
                    <a:pt x="241300" y="89843"/>
                    <a:pt x="255561" y="90884"/>
                    <a:pt x="266700" y="98310"/>
                  </a:cubicBezTo>
                  <a:cubicBezTo>
                    <a:pt x="273050" y="102543"/>
                    <a:pt x="278578" y="108402"/>
                    <a:pt x="285750" y="111010"/>
                  </a:cubicBezTo>
                  <a:cubicBezTo>
                    <a:pt x="302154" y="116975"/>
                    <a:pt x="336550" y="123710"/>
                    <a:pt x="336550" y="123710"/>
                  </a:cubicBezTo>
                  <a:cubicBezTo>
                    <a:pt x="342900" y="127943"/>
                    <a:pt x="348226" y="134444"/>
                    <a:pt x="355600" y="136410"/>
                  </a:cubicBezTo>
                  <a:cubicBezTo>
                    <a:pt x="413354" y="151811"/>
                    <a:pt x="461206" y="149794"/>
                    <a:pt x="520700" y="155460"/>
                  </a:cubicBezTo>
                  <a:cubicBezTo>
                    <a:pt x="532345" y="156569"/>
                    <a:pt x="589571" y="165424"/>
                    <a:pt x="603250" y="168160"/>
                  </a:cubicBezTo>
                  <a:cubicBezTo>
                    <a:pt x="611808" y="169872"/>
                    <a:pt x="619999" y="173357"/>
                    <a:pt x="628650" y="174510"/>
                  </a:cubicBezTo>
                  <a:cubicBezTo>
                    <a:pt x="651824" y="177600"/>
                    <a:pt x="675317" y="177836"/>
                    <a:pt x="698500" y="180860"/>
                  </a:cubicBezTo>
                  <a:cubicBezTo>
                    <a:pt x="724034" y="184191"/>
                    <a:pt x="774700" y="193560"/>
                    <a:pt x="774700" y="193560"/>
                  </a:cubicBezTo>
                  <a:lnTo>
                    <a:pt x="1358900" y="187210"/>
                  </a:lnTo>
                </a:path>
              </a:pathLst>
            </a:custGeom>
            <a:noFill/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33">
                <a:defRPr/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5921898" y="1301750"/>
              <a:ext cx="148702" cy="477012"/>
            </a:xfrm>
            <a:custGeom>
              <a:avLst/>
              <a:gdLst>
                <a:gd name="connsiteX0" fmla="*/ 53452 w 148702"/>
                <a:gd name="connsiteY0" fmla="*/ 0 h 477012"/>
                <a:gd name="connsiteX1" fmla="*/ 85202 w 148702"/>
                <a:gd name="connsiteY1" fmla="*/ 6350 h 477012"/>
                <a:gd name="connsiteX2" fmla="*/ 97902 w 148702"/>
                <a:gd name="connsiteY2" fmla="*/ 88900 h 477012"/>
                <a:gd name="connsiteX3" fmla="*/ 78852 w 148702"/>
                <a:gd name="connsiteY3" fmla="*/ 101600 h 477012"/>
                <a:gd name="connsiteX4" fmla="*/ 2652 w 148702"/>
                <a:gd name="connsiteY4" fmla="*/ 95250 h 477012"/>
                <a:gd name="connsiteX5" fmla="*/ 9002 w 148702"/>
                <a:gd name="connsiteY5" fmla="*/ 76200 h 477012"/>
                <a:gd name="connsiteX6" fmla="*/ 85202 w 148702"/>
                <a:gd name="connsiteY6" fmla="*/ 82550 h 477012"/>
                <a:gd name="connsiteX7" fmla="*/ 104252 w 148702"/>
                <a:gd name="connsiteY7" fmla="*/ 95250 h 477012"/>
                <a:gd name="connsiteX8" fmla="*/ 123302 w 148702"/>
                <a:gd name="connsiteY8" fmla="*/ 133350 h 477012"/>
                <a:gd name="connsiteX9" fmla="*/ 116952 w 148702"/>
                <a:gd name="connsiteY9" fmla="*/ 177800 h 477012"/>
                <a:gd name="connsiteX10" fmla="*/ 9002 w 148702"/>
                <a:gd name="connsiteY10" fmla="*/ 152400 h 477012"/>
                <a:gd name="connsiteX11" fmla="*/ 72502 w 148702"/>
                <a:gd name="connsiteY11" fmla="*/ 146050 h 477012"/>
                <a:gd name="connsiteX12" fmla="*/ 123302 w 148702"/>
                <a:gd name="connsiteY12" fmla="*/ 190500 h 477012"/>
                <a:gd name="connsiteX13" fmla="*/ 116952 w 148702"/>
                <a:gd name="connsiteY13" fmla="*/ 234950 h 477012"/>
                <a:gd name="connsiteX14" fmla="*/ 78852 w 148702"/>
                <a:gd name="connsiteY14" fmla="*/ 247650 h 477012"/>
                <a:gd name="connsiteX15" fmla="*/ 15352 w 148702"/>
                <a:gd name="connsiteY15" fmla="*/ 241300 h 477012"/>
                <a:gd name="connsiteX16" fmla="*/ 9002 w 148702"/>
                <a:gd name="connsiteY16" fmla="*/ 222250 h 477012"/>
                <a:gd name="connsiteX17" fmla="*/ 78852 w 148702"/>
                <a:gd name="connsiteY17" fmla="*/ 228600 h 477012"/>
                <a:gd name="connsiteX18" fmla="*/ 97902 w 148702"/>
                <a:gd name="connsiteY18" fmla="*/ 234950 h 477012"/>
                <a:gd name="connsiteX19" fmla="*/ 104252 w 148702"/>
                <a:gd name="connsiteY19" fmla="*/ 254000 h 477012"/>
                <a:gd name="connsiteX20" fmla="*/ 123302 w 148702"/>
                <a:gd name="connsiteY20" fmla="*/ 292100 h 477012"/>
                <a:gd name="connsiteX21" fmla="*/ 116952 w 148702"/>
                <a:gd name="connsiteY21" fmla="*/ 323850 h 477012"/>
                <a:gd name="connsiteX22" fmla="*/ 78852 w 148702"/>
                <a:gd name="connsiteY22" fmla="*/ 336550 h 477012"/>
                <a:gd name="connsiteX23" fmla="*/ 28052 w 148702"/>
                <a:gd name="connsiteY23" fmla="*/ 330200 h 477012"/>
                <a:gd name="connsiteX24" fmla="*/ 21702 w 148702"/>
                <a:gd name="connsiteY24" fmla="*/ 311150 h 477012"/>
                <a:gd name="connsiteX25" fmla="*/ 40752 w 148702"/>
                <a:gd name="connsiteY25" fmla="*/ 304800 h 477012"/>
                <a:gd name="connsiteX26" fmla="*/ 66152 w 148702"/>
                <a:gd name="connsiteY26" fmla="*/ 298450 h 477012"/>
                <a:gd name="connsiteX27" fmla="*/ 104252 w 148702"/>
                <a:gd name="connsiteY27" fmla="*/ 311150 h 477012"/>
                <a:gd name="connsiteX28" fmla="*/ 129652 w 148702"/>
                <a:gd name="connsiteY28" fmla="*/ 368300 h 477012"/>
                <a:gd name="connsiteX29" fmla="*/ 123302 w 148702"/>
                <a:gd name="connsiteY29" fmla="*/ 406400 h 477012"/>
                <a:gd name="connsiteX30" fmla="*/ 21702 w 148702"/>
                <a:gd name="connsiteY30" fmla="*/ 400050 h 477012"/>
                <a:gd name="connsiteX31" fmla="*/ 15352 w 148702"/>
                <a:gd name="connsiteY31" fmla="*/ 381000 h 477012"/>
                <a:gd name="connsiteX32" fmla="*/ 78852 w 148702"/>
                <a:gd name="connsiteY32" fmla="*/ 387350 h 477012"/>
                <a:gd name="connsiteX33" fmla="*/ 97902 w 148702"/>
                <a:gd name="connsiteY33" fmla="*/ 393700 h 477012"/>
                <a:gd name="connsiteX34" fmla="*/ 136002 w 148702"/>
                <a:gd name="connsiteY34" fmla="*/ 425450 h 477012"/>
                <a:gd name="connsiteX35" fmla="*/ 148702 w 148702"/>
                <a:gd name="connsiteY35" fmla="*/ 450850 h 477012"/>
                <a:gd name="connsiteX36" fmla="*/ 142352 w 148702"/>
                <a:gd name="connsiteY36" fmla="*/ 469900 h 477012"/>
                <a:gd name="connsiteX37" fmla="*/ 123302 w 148702"/>
                <a:gd name="connsiteY37" fmla="*/ 476250 h 477012"/>
                <a:gd name="connsiteX38" fmla="*/ 40752 w 148702"/>
                <a:gd name="connsiteY38" fmla="*/ 476250 h 47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8702" h="477012">
                  <a:moveTo>
                    <a:pt x="53452" y="0"/>
                  </a:moveTo>
                  <a:cubicBezTo>
                    <a:pt x="64035" y="2117"/>
                    <a:pt x="76050" y="630"/>
                    <a:pt x="85202" y="6350"/>
                  </a:cubicBezTo>
                  <a:cubicBezTo>
                    <a:pt x="114476" y="24646"/>
                    <a:pt x="107732" y="61867"/>
                    <a:pt x="97902" y="88900"/>
                  </a:cubicBezTo>
                  <a:cubicBezTo>
                    <a:pt x="95294" y="96072"/>
                    <a:pt x="85202" y="97367"/>
                    <a:pt x="78852" y="101600"/>
                  </a:cubicBezTo>
                  <a:cubicBezTo>
                    <a:pt x="53452" y="99483"/>
                    <a:pt x="26605" y="103960"/>
                    <a:pt x="2652" y="95250"/>
                  </a:cubicBezTo>
                  <a:cubicBezTo>
                    <a:pt x="-3638" y="92963"/>
                    <a:pt x="2386" y="77218"/>
                    <a:pt x="9002" y="76200"/>
                  </a:cubicBezTo>
                  <a:cubicBezTo>
                    <a:pt x="34194" y="72324"/>
                    <a:pt x="59802" y="80433"/>
                    <a:pt x="85202" y="82550"/>
                  </a:cubicBezTo>
                  <a:cubicBezTo>
                    <a:pt x="91552" y="86783"/>
                    <a:pt x="98856" y="89854"/>
                    <a:pt x="104252" y="95250"/>
                  </a:cubicBezTo>
                  <a:cubicBezTo>
                    <a:pt x="116562" y="107560"/>
                    <a:pt x="118137" y="117856"/>
                    <a:pt x="123302" y="133350"/>
                  </a:cubicBezTo>
                  <a:cubicBezTo>
                    <a:pt x="121185" y="148167"/>
                    <a:pt x="130966" y="172545"/>
                    <a:pt x="116952" y="177800"/>
                  </a:cubicBezTo>
                  <a:cubicBezTo>
                    <a:pt x="38318" y="207288"/>
                    <a:pt x="33541" y="189209"/>
                    <a:pt x="9002" y="152400"/>
                  </a:cubicBezTo>
                  <a:cubicBezTo>
                    <a:pt x="55381" y="136940"/>
                    <a:pt x="34115" y="136453"/>
                    <a:pt x="72502" y="146050"/>
                  </a:cubicBezTo>
                  <a:cubicBezTo>
                    <a:pt x="116952" y="175683"/>
                    <a:pt x="102135" y="158750"/>
                    <a:pt x="123302" y="190500"/>
                  </a:cubicBezTo>
                  <a:cubicBezTo>
                    <a:pt x="121185" y="205317"/>
                    <a:pt x="126141" y="223136"/>
                    <a:pt x="116952" y="234950"/>
                  </a:cubicBezTo>
                  <a:cubicBezTo>
                    <a:pt x="108733" y="245517"/>
                    <a:pt x="78852" y="247650"/>
                    <a:pt x="78852" y="247650"/>
                  </a:cubicBezTo>
                  <a:cubicBezTo>
                    <a:pt x="57685" y="245533"/>
                    <a:pt x="35344" y="248570"/>
                    <a:pt x="15352" y="241300"/>
                  </a:cubicBezTo>
                  <a:cubicBezTo>
                    <a:pt x="9062" y="239013"/>
                    <a:pt x="2438" y="223563"/>
                    <a:pt x="9002" y="222250"/>
                  </a:cubicBezTo>
                  <a:cubicBezTo>
                    <a:pt x="31927" y="217665"/>
                    <a:pt x="55569" y="226483"/>
                    <a:pt x="78852" y="228600"/>
                  </a:cubicBezTo>
                  <a:cubicBezTo>
                    <a:pt x="85202" y="230717"/>
                    <a:pt x="93169" y="230217"/>
                    <a:pt x="97902" y="234950"/>
                  </a:cubicBezTo>
                  <a:cubicBezTo>
                    <a:pt x="102635" y="239683"/>
                    <a:pt x="101259" y="248013"/>
                    <a:pt x="104252" y="254000"/>
                  </a:cubicBezTo>
                  <a:cubicBezTo>
                    <a:pt x="128871" y="303239"/>
                    <a:pt x="107341" y="244217"/>
                    <a:pt x="123302" y="292100"/>
                  </a:cubicBezTo>
                  <a:cubicBezTo>
                    <a:pt x="121185" y="302683"/>
                    <a:pt x="124584" y="316218"/>
                    <a:pt x="116952" y="323850"/>
                  </a:cubicBezTo>
                  <a:cubicBezTo>
                    <a:pt x="107486" y="333316"/>
                    <a:pt x="78852" y="336550"/>
                    <a:pt x="78852" y="336550"/>
                  </a:cubicBezTo>
                  <a:cubicBezTo>
                    <a:pt x="61919" y="334433"/>
                    <a:pt x="43646" y="337131"/>
                    <a:pt x="28052" y="330200"/>
                  </a:cubicBezTo>
                  <a:cubicBezTo>
                    <a:pt x="21935" y="327482"/>
                    <a:pt x="18709" y="317137"/>
                    <a:pt x="21702" y="311150"/>
                  </a:cubicBezTo>
                  <a:cubicBezTo>
                    <a:pt x="24695" y="305163"/>
                    <a:pt x="34316" y="306639"/>
                    <a:pt x="40752" y="304800"/>
                  </a:cubicBezTo>
                  <a:cubicBezTo>
                    <a:pt x="49143" y="302402"/>
                    <a:pt x="57685" y="300567"/>
                    <a:pt x="66152" y="298450"/>
                  </a:cubicBezTo>
                  <a:cubicBezTo>
                    <a:pt x="78852" y="302683"/>
                    <a:pt x="100019" y="298450"/>
                    <a:pt x="104252" y="311150"/>
                  </a:cubicBezTo>
                  <a:cubicBezTo>
                    <a:pt x="119365" y="356490"/>
                    <a:pt x="109526" y="338111"/>
                    <a:pt x="129652" y="368300"/>
                  </a:cubicBezTo>
                  <a:cubicBezTo>
                    <a:pt x="127535" y="381000"/>
                    <a:pt x="135654" y="402767"/>
                    <a:pt x="123302" y="406400"/>
                  </a:cubicBezTo>
                  <a:cubicBezTo>
                    <a:pt x="90748" y="415975"/>
                    <a:pt x="54733" y="407822"/>
                    <a:pt x="21702" y="400050"/>
                  </a:cubicBezTo>
                  <a:cubicBezTo>
                    <a:pt x="15186" y="398517"/>
                    <a:pt x="8818" y="382452"/>
                    <a:pt x="15352" y="381000"/>
                  </a:cubicBezTo>
                  <a:cubicBezTo>
                    <a:pt x="36118" y="376385"/>
                    <a:pt x="57685" y="385233"/>
                    <a:pt x="78852" y="387350"/>
                  </a:cubicBezTo>
                  <a:cubicBezTo>
                    <a:pt x="85202" y="389467"/>
                    <a:pt x="91915" y="390707"/>
                    <a:pt x="97902" y="393700"/>
                  </a:cubicBezTo>
                  <a:cubicBezTo>
                    <a:pt x="110279" y="399888"/>
                    <a:pt x="128200" y="414527"/>
                    <a:pt x="136002" y="425450"/>
                  </a:cubicBezTo>
                  <a:cubicBezTo>
                    <a:pt x="141504" y="433153"/>
                    <a:pt x="144469" y="442383"/>
                    <a:pt x="148702" y="450850"/>
                  </a:cubicBezTo>
                  <a:cubicBezTo>
                    <a:pt x="146585" y="457200"/>
                    <a:pt x="147085" y="465167"/>
                    <a:pt x="142352" y="469900"/>
                  </a:cubicBezTo>
                  <a:cubicBezTo>
                    <a:pt x="137619" y="474633"/>
                    <a:pt x="129982" y="475832"/>
                    <a:pt x="123302" y="476250"/>
                  </a:cubicBezTo>
                  <a:cubicBezTo>
                    <a:pt x="95839" y="477966"/>
                    <a:pt x="68269" y="476250"/>
                    <a:pt x="40752" y="476250"/>
                  </a:cubicBezTo>
                </a:path>
              </a:pathLst>
            </a:custGeom>
            <a:noFill/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>
              <a:glow rad="101600">
                <a:srgbClr val="9BBB59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algn="ctr" defTabSz="685733">
                <a:defRPr/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949333" y="2709343"/>
            <a:ext cx="5473266" cy="44145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295" endPos="92000" dist="101600" dir="5400000" sy="-100000" algn="bl" rotWithShape="0"/>
          </a:effectLst>
        </p:spPr>
        <p:txBody>
          <a:bodyPr rtlCol="0" anchor="ctr"/>
          <a:lstStyle/>
          <a:p>
            <a:pPr algn="ctr" defTabSz="685733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978551" y="2753488"/>
            <a:ext cx="2316981" cy="573885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  <a:softEdge rad="31750"/>
          </a:effectLst>
        </p:spPr>
        <p:txBody>
          <a:bodyPr rtlCol="0" anchor="ctr"/>
          <a:lstStyle/>
          <a:p>
            <a:pPr algn="ctr" defTabSz="685733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034422" y="2842723"/>
            <a:ext cx="2161513" cy="507672"/>
          </a:xfrm>
          <a:prstGeom prst="rect">
            <a:avLst/>
          </a:prstGeom>
          <a:gradFill flip="none"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>
            <a:innerShdw blurRad="114300">
              <a:prstClr val="black"/>
            </a:innerShdw>
            <a:softEdge rad="12700"/>
          </a:effectLst>
        </p:spPr>
        <p:txBody>
          <a:bodyPr rtlCol="0" anchor="ctr"/>
          <a:lstStyle/>
          <a:p>
            <a:pPr algn="ctr" defTabSz="685733">
              <a:defRPr/>
            </a:pP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944361" y="3373425"/>
            <a:ext cx="5473266" cy="44145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733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2807725" y="2709343"/>
            <a:ext cx="283219" cy="708227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733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902773" y="2895232"/>
            <a:ext cx="75776" cy="336444"/>
          </a:xfrm>
          <a:prstGeom prst="ellipse">
            <a:avLst/>
          </a:prstGeom>
          <a:gradFill flip="none" rotWithShape="1">
            <a:gsLst>
              <a:gs pos="0">
                <a:srgbClr val="C0504D">
                  <a:lumMod val="60000"/>
                  <a:lumOff val="40000"/>
                  <a:shade val="30000"/>
                  <a:satMod val="115000"/>
                </a:srgbClr>
              </a:gs>
              <a:gs pos="50000">
                <a:srgbClr val="C0504D">
                  <a:lumMod val="60000"/>
                  <a:lumOff val="40000"/>
                  <a:shade val="67500"/>
                  <a:satMod val="115000"/>
                </a:srgbClr>
              </a:gs>
              <a:gs pos="100000">
                <a:srgbClr val="C0504D">
                  <a:lumMod val="60000"/>
                  <a:lumOff val="40000"/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33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8268599" y="2706475"/>
            <a:ext cx="283219" cy="711094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685733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392880" y="2915667"/>
            <a:ext cx="59434" cy="295574"/>
          </a:xfrm>
          <a:prstGeom prst="ellipse">
            <a:avLst/>
          </a:prstGeom>
          <a:gradFill flip="none" rotWithShape="1">
            <a:gsLst>
              <a:gs pos="0">
                <a:sysClr val="window" lastClr="FFFFFF">
                  <a:lumMod val="85000"/>
                  <a:shade val="30000"/>
                  <a:satMod val="115000"/>
                </a:sysClr>
              </a:gs>
              <a:gs pos="50000">
                <a:sysClr val="window" lastClr="FFFFFF">
                  <a:lumMod val="85000"/>
                  <a:shade val="67500"/>
                  <a:satMod val="115000"/>
                </a:sysClr>
              </a:gs>
              <a:gs pos="100000">
                <a:sysClr val="window" lastClr="FFFFFF">
                  <a:lumMod val="85000"/>
                  <a:shade val="100000"/>
                  <a:satMod val="115000"/>
                </a:sys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33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122370" y="2776512"/>
            <a:ext cx="539310" cy="573885"/>
            <a:chOff x="4029421" y="1232237"/>
            <a:chExt cx="643146" cy="572594"/>
          </a:xfrm>
          <a:solidFill>
            <a:sysClr val="window" lastClr="FFFFFF">
              <a:lumMod val="75000"/>
            </a:sysClr>
          </a:solidFill>
        </p:grpSpPr>
        <p:sp>
          <p:nvSpPr>
            <p:cNvPr id="53" name="Rounded Rectangle 52"/>
            <p:cNvSpPr/>
            <p:nvPr/>
          </p:nvSpPr>
          <p:spPr>
            <a:xfrm>
              <a:off x="4029421" y="1403218"/>
              <a:ext cx="175452" cy="227773"/>
            </a:xfrm>
            <a:prstGeom prst="round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  <a:tint val="66000"/>
                    <a:satMod val="160000"/>
                  </a:sysClr>
                </a:gs>
                <a:gs pos="50000">
                  <a:sysClr val="window" lastClr="FFFFFF">
                    <a:lumMod val="50000"/>
                    <a:tint val="44500"/>
                    <a:satMod val="160000"/>
                  </a:sysClr>
                </a:gs>
                <a:gs pos="100000">
                  <a:sysClr val="window" lastClr="FFFFFF">
                    <a:lumMod val="50000"/>
                    <a:tint val="23500"/>
                    <a:satMod val="160000"/>
                  </a:sys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txBody>
            <a:bodyPr rtlCol="0" anchor="ctr"/>
            <a:lstStyle/>
            <a:p>
              <a:pPr algn="ctr" defTabSz="685733">
                <a:defRPr/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4117148" y="1232237"/>
              <a:ext cx="555419" cy="572594"/>
            </a:xfrm>
            <a:prstGeom prst="round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  <a:tint val="66000"/>
                    <a:satMod val="160000"/>
                  </a:sysClr>
                </a:gs>
                <a:gs pos="50000">
                  <a:sysClr val="window" lastClr="FFFFFF">
                    <a:lumMod val="50000"/>
                    <a:tint val="44500"/>
                    <a:satMod val="160000"/>
                  </a:sysClr>
                </a:gs>
                <a:gs pos="100000">
                  <a:sysClr val="window" lastClr="FFFFFF">
                    <a:lumMod val="50000"/>
                    <a:tint val="23500"/>
                    <a:satMod val="16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txBody>
            <a:bodyPr rtlCol="0" anchor="ctr"/>
            <a:lstStyle/>
            <a:p>
              <a:pPr algn="ctr" defTabSz="685733">
                <a:defRPr/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3" name="Oval 42"/>
          <p:cNvSpPr/>
          <p:nvPr/>
        </p:nvSpPr>
        <p:spPr>
          <a:xfrm>
            <a:off x="5504013" y="2819699"/>
            <a:ext cx="201841" cy="507673"/>
          </a:xfrm>
          <a:prstGeom prst="ellipse">
            <a:avLst/>
          </a:prstGeom>
          <a:gradFill flip="none" rotWithShape="1">
            <a:gsLst>
              <a:gs pos="0">
                <a:sysClr val="window" lastClr="FFFFFF">
                  <a:lumMod val="65000"/>
                  <a:tint val="66000"/>
                  <a:satMod val="160000"/>
                </a:sysClr>
              </a:gs>
              <a:gs pos="50000">
                <a:sysClr val="window" lastClr="FFFFFF">
                  <a:lumMod val="65000"/>
                  <a:tint val="44500"/>
                  <a:satMod val="160000"/>
                </a:sysClr>
              </a:gs>
              <a:gs pos="100000">
                <a:sysClr val="window" lastClr="FFFFFF">
                  <a:lumMod val="65000"/>
                  <a:tint val="23500"/>
                  <a:satMod val="160000"/>
                </a:sysClr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12700"/>
          </a:effectLst>
        </p:spPr>
        <p:txBody>
          <a:bodyPr rtlCol="0" anchor="ctr"/>
          <a:lstStyle/>
          <a:p>
            <a:pPr algn="ctr" defTabSz="685733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590933" y="2915667"/>
            <a:ext cx="81035" cy="295574"/>
          </a:xfrm>
          <a:prstGeom prst="ellipse">
            <a:avLst/>
          </a:prstGeom>
          <a:gradFill flip="none" rotWithShape="1">
            <a:gsLst>
              <a:gs pos="0">
                <a:sysClr val="window" lastClr="FFFFFF">
                  <a:lumMod val="85000"/>
                  <a:shade val="30000"/>
                  <a:satMod val="115000"/>
                </a:sysClr>
              </a:gs>
              <a:gs pos="50000">
                <a:sysClr val="window" lastClr="FFFFFF">
                  <a:lumMod val="85000"/>
                  <a:shade val="67500"/>
                  <a:satMod val="115000"/>
                </a:sysClr>
              </a:gs>
              <a:gs pos="100000">
                <a:sysClr val="window" lastClr="FFFFFF">
                  <a:lumMod val="85000"/>
                  <a:shade val="100000"/>
                  <a:satMod val="115000"/>
                </a:sys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33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7926189" y="2935298"/>
            <a:ext cx="119311" cy="256319"/>
          </a:xfrm>
          <a:prstGeom prst="ellipse">
            <a:avLst/>
          </a:prstGeom>
          <a:gradFill flip="none" rotWithShape="1">
            <a:gsLst>
              <a:gs pos="0">
                <a:sysClr val="window" lastClr="FFFFFF">
                  <a:lumMod val="85000"/>
                  <a:shade val="30000"/>
                  <a:satMod val="115000"/>
                </a:sysClr>
              </a:gs>
              <a:gs pos="50000">
                <a:sysClr val="window" lastClr="FFFFFF">
                  <a:lumMod val="85000"/>
                  <a:shade val="67500"/>
                  <a:satMod val="115000"/>
                </a:sysClr>
              </a:gs>
              <a:gs pos="100000">
                <a:sysClr val="window" lastClr="FFFFFF">
                  <a:lumMod val="85000"/>
                  <a:shade val="100000"/>
                  <a:satMod val="115000"/>
                </a:sys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>
            <a:softEdge rad="12700"/>
          </a:effectLst>
          <a:scene3d>
            <a:camera prst="perspectiveContrastingRightFacing"/>
            <a:lightRig rig="threePt" dir="t"/>
          </a:scene3d>
        </p:spPr>
        <p:txBody>
          <a:bodyPr rtlCol="0" anchor="ctr"/>
          <a:lstStyle/>
          <a:p>
            <a:pPr algn="ctr" defTabSz="685733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5634450" y="2816709"/>
            <a:ext cx="1011013" cy="533431"/>
            <a:chOff x="4492340" y="2637011"/>
            <a:chExt cx="1348018" cy="711241"/>
          </a:xfrm>
        </p:grpSpPr>
        <p:sp>
          <p:nvSpPr>
            <p:cNvPr id="52" name="Freeform 51"/>
            <p:cNvSpPr/>
            <p:nvPr/>
          </p:nvSpPr>
          <p:spPr>
            <a:xfrm>
              <a:off x="4492340" y="2637011"/>
              <a:ext cx="1348018" cy="711241"/>
            </a:xfrm>
            <a:custGeom>
              <a:avLst/>
              <a:gdLst>
                <a:gd name="connsiteX0" fmla="*/ 0 w 1073150"/>
                <a:gd name="connsiteY0" fmla="*/ 171450 h 552450"/>
                <a:gd name="connsiteX1" fmla="*/ 6350 w 1073150"/>
                <a:gd name="connsiteY1" fmla="*/ 330200 h 552450"/>
                <a:gd name="connsiteX2" fmla="*/ 12700 w 1073150"/>
                <a:gd name="connsiteY2" fmla="*/ 349250 h 552450"/>
                <a:gd name="connsiteX3" fmla="*/ 38100 w 1073150"/>
                <a:gd name="connsiteY3" fmla="*/ 387350 h 552450"/>
                <a:gd name="connsiteX4" fmla="*/ 57150 w 1073150"/>
                <a:gd name="connsiteY4" fmla="*/ 400050 h 552450"/>
                <a:gd name="connsiteX5" fmla="*/ 158750 w 1073150"/>
                <a:gd name="connsiteY5" fmla="*/ 406400 h 552450"/>
                <a:gd name="connsiteX6" fmla="*/ 177800 w 1073150"/>
                <a:gd name="connsiteY6" fmla="*/ 457200 h 552450"/>
                <a:gd name="connsiteX7" fmla="*/ 190500 w 1073150"/>
                <a:gd name="connsiteY7" fmla="*/ 495300 h 552450"/>
                <a:gd name="connsiteX8" fmla="*/ 228600 w 1073150"/>
                <a:gd name="connsiteY8" fmla="*/ 520700 h 552450"/>
                <a:gd name="connsiteX9" fmla="*/ 247650 w 1073150"/>
                <a:gd name="connsiteY9" fmla="*/ 533400 h 552450"/>
                <a:gd name="connsiteX10" fmla="*/ 285750 w 1073150"/>
                <a:gd name="connsiteY10" fmla="*/ 552450 h 552450"/>
                <a:gd name="connsiteX11" fmla="*/ 406400 w 1073150"/>
                <a:gd name="connsiteY11" fmla="*/ 546100 h 552450"/>
                <a:gd name="connsiteX12" fmla="*/ 444500 w 1073150"/>
                <a:gd name="connsiteY12" fmla="*/ 520700 h 552450"/>
                <a:gd name="connsiteX13" fmla="*/ 463550 w 1073150"/>
                <a:gd name="connsiteY13" fmla="*/ 482600 h 552450"/>
                <a:gd name="connsiteX14" fmla="*/ 476250 w 1073150"/>
                <a:gd name="connsiteY14" fmla="*/ 463550 h 552450"/>
                <a:gd name="connsiteX15" fmla="*/ 469900 w 1073150"/>
                <a:gd name="connsiteY15" fmla="*/ 419100 h 552450"/>
                <a:gd name="connsiteX16" fmla="*/ 495300 w 1073150"/>
                <a:gd name="connsiteY16" fmla="*/ 457200 h 552450"/>
                <a:gd name="connsiteX17" fmla="*/ 520700 w 1073150"/>
                <a:gd name="connsiteY17" fmla="*/ 488950 h 552450"/>
                <a:gd name="connsiteX18" fmla="*/ 539750 w 1073150"/>
                <a:gd name="connsiteY18" fmla="*/ 495300 h 552450"/>
                <a:gd name="connsiteX19" fmla="*/ 558800 w 1073150"/>
                <a:gd name="connsiteY19" fmla="*/ 508000 h 552450"/>
                <a:gd name="connsiteX20" fmla="*/ 596900 w 1073150"/>
                <a:gd name="connsiteY20" fmla="*/ 520700 h 552450"/>
                <a:gd name="connsiteX21" fmla="*/ 615950 w 1073150"/>
                <a:gd name="connsiteY21" fmla="*/ 527050 h 552450"/>
                <a:gd name="connsiteX22" fmla="*/ 635000 w 1073150"/>
                <a:gd name="connsiteY22" fmla="*/ 539750 h 552450"/>
                <a:gd name="connsiteX23" fmla="*/ 685800 w 1073150"/>
                <a:gd name="connsiteY23" fmla="*/ 546100 h 552450"/>
                <a:gd name="connsiteX24" fmla="*/ 774700 w 1073150"/>
                <a:gd name="connsiteY24" fmla="*/ 539750 h 552450"/>
                <a:gd name="connsiteX25" fmla="*/ 793750 w 1073150"/>
                <a:gd name="connsiteY25" fmla="*/ 520700 h 552450"/>
                <a:gd name="connsiteX26" fmla="*/ 806450 w 1073150"/>
                <a:gd name="connsiteY26" fmla="*/ 495300 h 552450"/>
                <a:gd name="connsiteX27" fmla="*/ 825500 w 1073150"/>
                <a:gd name="connsiteY27" fmla="*/ 469900 h 552450"/>
                <a:gd name="connsiteX28" fmla="*/ 825500 w 1073150"/>
                <a:gd name="connsiteY28" fmla="*/ 400050 h 552450"/>
                <a:gd name="connsiteX29" fmla="*/ 819150 w 1073150"/>
                <a:gd name="connsiteY29" fmla="*/ 374650 h 552450"/>
                <a:gd name="connsiteX30" fmla="*/ 800100 w 1073150"/>
                <a:gd name="connsiteY30" fmla="*/ 355600 h 552450"/>
                <a:gd name="connsiteX31" fmla="*/ 844550 w 1073150"/>
                <a:gd name="connsiteY31" fmla="*/ 361950 h 552450"/>
                <a:gd name="connsiteX32" fmla="*/ 901700 w 1073150"/>
                <a:gd name="connsiteY32" fmla="*/ 368300 h 552450"/>
                <a:gd name="connsiteX33" fmla="*/ 996950 w 1073150"/>
                <a:gd name="connsiteY33" fmla="*/ 361950 h 552450"/>
                <a:gd name="connsiteX34" fmla="*/ 1016000 w 1073150"/>
                <a:gd name="connsiteY34" fmla="*/ 355600 h 552450"/>
                <a:gd name="connsiteX35" fmla="*/ 1035050 w 1073150"/>
                <a:gd name="connsiteY35" fmla="*/ 336550 h 552450"/>
                <a:gd name="connsiteX36" fmla="*/ 1047750 w 1073150"/>
                <a:gd name="connsiteY36" fmla="*/ 317500 h 552450"/>
                <a:gd name="connsiteX37" fmla="*/ 1054100 w 1073150"/>
                <a:gd name="connsiteY37" fmla="*/ 298450 h 552450"/>
                <a:gd name="connsiteX38" fmla="*/ 1047750 w 1073150"/>
                <a:gd name="connsiteY38" fmla="*/ 254000 h 552450"/>
                <a:gd name="connsiteX39" fmla="*/ 1035050 w 1073150"/>
                <a:gd name="connsiteY39" fmla="*/ 234950 h 552450"/>
                <a:gd name="connsiteX40" fmla="*/ 965200 w 1073150"/>
                <a:gd name="connsiteY40" fmla="*/ 215900 h 552450"/>
                <a:gd name="connsiteX41" fmla="*/ 1047750 w 1073150"/>
                <a:gd name="connsiteY41" fmla="*/ 209550 h 552450"/>
                <a:gd name="connsiteX42" fmla="*/ 1060450 w 1073150"/>
                <a:gd name="connsiteY42" fmla="*/ 190500 h 552450"/>
                <a:gd name="connsiteX43" fmla="*/ 1073150 w 1073150"/>
                <a:gd name="connsiteY43" fmla="*/ 127000 h 552450"/>
                <a:gd name="connsiteX44" fmla="*/ 1047750 w 1073150"/>
                <a:gd name="connsiteY44" fmla="*/ 50800 h 552450"/>
                <a:gd name="connsiteX45" fmla="*/ 1009650 w 1073150"/>
                <a:gd name="connsiteY45" fmla="*/ 38100 h 552450"/>
                <a:gd name="connsiteX46" fmla="*/ 965200 w 1073150"/>
                <a:gd name="connsiteY46" fmla="*/ 19050 h 552450"/>
                <a:gd name="connsiteX47" fmla="*/ 838200 w 1073150"/>
                <a:gd name="connsiteY47" fmla="*/ 25400 h 552450"/>
                <a:gd name="connsiteX48" fmla="*/ 755650 w 1073150"/>
                <a:gd name="connsiteY48" fmla="*/ 44450 h 552450"/>
                <a:gd name="connsiteX49" fmla="*/ 711200 w 1073150"/>
                <a:gd name="connsiteY49" fmla="*/ 57150 h 552450"/>
                <a:gd name="connsiteX50" fmla="*/ 666750 w 1073150"/>
                <a:gd name="connsiteY50" fmla="*/ 50800 h 552450"/>
                <a:gd name="connsiteX51" fmla="*/ 609600 w 1073150"/>
                <a:gd name="connsiteY51" fmla="*/ 31750 h 552450"/>
                <a:gd name="connsiteX52" fmla="*/ 584200 w 1073150"/>
                <a:gd name="connsiteY52" fmla="*/ 25400 h 552450"/>
                <a:gd name="connsiteX53" fmla="*/ 520700 w 1073150"/>
                <a:gd name="connsiteY53" fmla="*/ 6350 h 552450"/>
                <a:gd name="connsiteX54" fmla="*/ 419100 w 1073150"/>
                <a:gd name="connsiteY54" fmla="*/ 12700 h 552450"/>
                <a:gd name="connsiteX55" fmla="*/ 400050 w 1073150"/>
                <a:gd name="connsiteY55" fmla="*/ 19050 h 552450"/>
                <a:gd name="connsiteX56" fmla="*/ 387350 w 1073150"/>
                <a:gd name="connsiteY56" fmla="*/ 38100 h 552450"/>
                <a:gd name="connsiteX57" fmla="*/ 368300 w 1073150"/>
                <a:gd name="connsiteY57" fmla="*/ 57150 h 552450"/>
                <a:gd name="connsiteX58" fmla="*/ 361950 w 1073150"/>
                <a:gd name="connsiteY58" fmla="*/ 76200 h 552450"/>
                <a:gd name="connsiteX59" fmla="*/ 349250 w 1073150"/>
                <a:gd name="connsiteY59" fmla="*/ 95250 h 552450"/>
                <a:gd name="connsiteX60" fmla="*/ 355600 w 1073150"/>
                <a:gd name="connsiteY60" fmla="*/ 152400 h 552450"/>
                <a:gd name="connsiteX61" fmla="*/ 349250 w 1073150"/>
                <a:gd name="connsiteY61" fmla="*/ 82550 h 552450"/>
                <a:gd name="connsiteX62" fmla="*/ 342900 w 1073150"/>
                <a:gd name="connsiteY62" fmla="*/ 63500 h 552450"/>
                <a:gd name="connsiteX63" fmla="*/ 285750 w 1073150"/>
                <a:gd name="connsiteY63" fmla="*/ 31750 h 552450"/>
                <a:gd name="connsiteX64" fmla="*/ 254000 w 1073150"/>
                <a:gd name="connsiteY64" fmla="*/ 19050 h 552450"/>
                <a:gd name="connsiteX65" fmla="*/ 158750 w 1073150"/>
                <a:gd name="connsiteY65" fmla="*/ 0 h 552450"/>
                <a:gd name="connsiteX66" fmla="*/ 101600 w 1073150"/>
                <a:gd name="connsiteY66" fmla="*/ 12700 h 552450"/>
                <a:gd name="connsiteX67" fmla="*/ 69850 w 1073150"/>
                <a:gd name="connsiteY67" fmla="*/ 50800 h 552450"/>
                <a:gd name="connsiteX68" fmla="*/ 63500 w 1073150"/>
                <a:gd name="connsiteY68" fmla="*/ 76200 h 552450"/>
                <a:gd name="connsiteX69" fmla="*/ 57150 w 1073150"/>
                <a:gd name="connsiteY69" fmla="*/ 158750 h 552450"/>
                <a:gd name="connsiteX70" fmla="*/ 12700 w 1073150"/>
                <a:gd name="connsiteY70" fmla="*/ 165100 h 552450"/>
                <a:gd name="connsiteX71" fmla="*/ 0 w 1073150"/>
                <a:gd name="connsiteY71" fmla="*/ 17145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073150" h="552450">
                  <a:moveTo>
                    <a:pt x="0" y="171450"/>
                  </a:moveTo>
                  <a:cubicBezTo>
                    <a:pt x="2117" y="224367"/>
                    <a:pt x="2577" y="277376"/>
                    <a:pt x="6350" y="330200"/>
                  </a:cubicBezTo>
                  <a:cubicBezTo>
                    <a:pt x="6827" y="336876"/>
                    <a:pt x="9449" y="343399"/>
                    <a:pt x="12700" y="349250"/>
                  </a:cubicBezTo>
                  <a:cubicBezTo>
                    <a:pt x="20113" y="362593"/>
                    <a:pt x="25400" y="378883"/>
                    <a:pt x="38100" y="387350"/>
                  </a:cubicBezTo>
                  <a:cubicBezTo>
                    <a:pt x="44450" y="391583"/>
                    <a:pt x="49612" y="398860"/>
                    <a:pt x="57150" y="400050"/>
                  </a:cubicBezTo>
                  <a:cubicBezTo>
                    <a:pt x="90668" y="405342"/>
                    <a:pt x="124883" y="404283"/>
                    <a:pt x="158750" y="406400"/>
                  </a:cubicBezTo>
                  <a:cubicBezTo>
                    <a:pt x="180851" y="439552"/>
                    <a:pt x="165125" y="410723"/>
                    <a:pt x="177800" y="457200"/>
                  </a:cubicBezTo>
                  <a:cubicBezTo>
                    <a:pt x="181322" y="470115"/>
                    <a:pt x="179361" y="487874"/>
                    <a:pt x="190500" y="495300"/>
                  </a:cubicBezTo>
                  <a:lnTo>
                    <a:pt x="228600" y="520700"/>
                  </a:lnTo>
                  <a:cubicBezTo>
                    <a:pt x="234950" y="524933"/>
                    <a:pt x="240410" y="530987"/>
                    <a:pt x="247650" y="533400"/>
                  </a:cubicBezTo>
                  <a:cubicBezTo>
                    <a:pt x="273940" y="542163"/>
                    <a:pt x="261131" y="536037"/>
                    <a:pt x="285750" y="552450"/>
                  </a:cubicBezTo>
                  <a:cubicBezTo>
                    <a:pt x="325967" y="550333"/>
                    <a:pt x="366910" y="553998"/>
                    <a:pt x="406400" y="546100"/>
                  </a:cubicBezTo>
                  <a:cubicBezTo>
                    <a:pt x="421367" y="543107"/>
                    <a:pt x="444500" y="520700"/>
                    <a:pt x="444500" y="520700"/>
                  </a:cubicBezTo>
                  <a:cubicBezTo>
                    <a:pt x="480896" y="466105"/>
                    <a:pt x="437260" y="535180"/>
                    <a:pt x="463550" y="482600"/>
                  </a:cubicBezTo>
                  <a:cubicBezTo>
                    <a:pt x="466963" y="475774"/>
                    <a:pt x="472017" y="469900"/>
                    <a:pt x="476250" y="463550"/>
                  </a:cubicBezTo>
                  <a:cubicBezTo>
                    <a:pt x="474133" y="448733"/>
                    <a:pt x="455701" y="423833"/>
                    <a:pt x="469900" y="419100"/>
                  </a:cubicBezTo>
                  <a:cubicBezTo>
                    <a:pt x="484380" y="414273"/>
                    <a:pt x="490473" y="442720"/>
                    <a:pt x="495300" y="457200"/>
                  </a:cubicBezTo>
                  <a:cubicBezTo>
                    <a:pt x="502624" y="479172"/>
                    <a:pt x="497722" y="477461"/>
                    <a:pt x="520700" y="488950"/>
                  </a:cubicBezTo>
                  <a:cubicBezTo>
                    <a:pt x="526687" y="491943"/>
                    <a:pt x="533763" y="492307"/>
                    <a:pt x="539750" y="495300"/>
                  </a:cubicBezTo>
                  <a:cubicBezTo>
                    <a:pt x="546576" y="498713"/>
                    <a:pt x="551826" y="504900"/>
                    <a:pt x="558800" y="508000"/>
                  </a:cubicBezTo>
                  <a:cubicBezTo>
                    <a:pt x="571033" y="513437"/>
                    <a:pt x="584200" y="516467"/>
                    <a:pt x="596900" y="520700"/>
                  </a:cubicBezTo>
                  <a:cubicBezTo>
                    <a:pt x="603250" y="522817"/>
                    <a:pt x="610381" y="523337"/>
                    <a:pt x="615950" y="527050"/>
                  </a:cubicBezTo>
                  <a:cubicBezTo>
                    <a:pt x="622300" y="531283"/>
                    <a:pt x="627637" y="537742"/>
                    <a:pt x="635000" y="539750"/>
                  </a:cubicBezTo>
                  <a:cubicBezTo>
                    <a:pt x="651464" y="544240"/>
                    <a:pt x="668867" y="543983"/>
                    <a:pt x="685800" y="546100"/>
                  </a:cubicBezTo>
                  <a:cubicBezTo>
                    <a:pt x="715433" y="543983"/>
                    <a:pt x="745781" y="546554"/>
                    <a:pt x="774700" y="539750"/>
                  </a:cubicBezTo>
                  <a:cubicBezTo>
                    <a:pt x="783442" y="537693"/>
                    <a:pt x="788530" y="528008"/>
                    <a:pt x="793750" y="520700"/>
                  </a:cubicBezTo>
                  <a:cubicBezTo>
                    <a:pt x="799252" y="512997"/>
                    <a:pt x="801433" y="503327"/>
                    <a:pt x="806450" y="495300"/>
                  </a:cubicBezTo>
                  <a:cubicBezTo>
                    <a:pt x="812059" y="486325"/>
                    <a:pt x="819150" y="478367"/>
                    <a:pt x="825500" y="469900"/>
                  </a:cubicBezTo>
                  <a:cubicBezTo>
                    <a:pt x="836621" y="436538"/>
                    <a:pt x="834276" y="452705"/>
                    <a:pt x="825500" y="400050"/>
                  </a:cubicBezTo>
                  <a:cubicBezTo>
                    <a:pt x="824065" y="391442"/>
                    <a:pt x="823480" y="382227"/>
                    <a:pt x="819150" y="374650"/>
                  </a:cubicBezTo>
                  <a:cubicBezTo>
                    <a:pt x="814695" y="366853"/>
                    <a:pt x="792068" y="359616"/>
                    <a:pt x="800100" y="355600"/>
                  </a:cubicBezTo>
                  <a:cubicBezTo>
                    <a:pt x="813487" y="348907"/>
                    <a:pt x="829698" y="360094"/>
                    <a:pt x="844550" y="361950"/>
                  </a:cubicBezTo>
                  <a:cubicBezTo>
                    <a:pt x="863569" y="364327"/>
                    <a:pt x="882650" y="366183"/>
                    <a:pt x="901700" y="368300"/>
                  </a:cubicBezTo>
                  <a:cubicBezTo>
                    <a:pt x="933450" y="366183"/>
                    <a:pt x="965324" y="365464"/>
                    <a:pt x="996950" y="361950"/>
                  </a:cubicBezTo>
                  <a:cubicBezTo>
                    <a:pt x="1003603" y="361211"/>
                    <a:pt x="1010431" y="359313"/>
                    <a:pt x="1016000" y="355600"/>
                  </a:cubicBezTo>
                  <a:cubicBezTo>
                    <a:pt x="1023472" y="350619"/>
                    <a:pt x="1029301" y="343449"/>
                    <a:pt x="1035050" y="336550"/>
                  </a:cubicBezTo>
                  <a:cubicBezTo>
                    <a:pt x="1039936" y="330687"/>
                    <a:pt x="1044337" y="324326"/>
                    <a:pt x="1047750" y="317500"/>
                  </a:cubicBezTo>
                  <a:cubicBezTo>
                    <a:pt x="1050743" y="311513"/>
                    <a:pt x="1051983" y="304800"/>
                    <a:pt x="1054100" y="298450"/>
                  </a:cubicBezTo>
                  <a:cubicBezTo>
                    <a:pt x="1051983" y="283633"/>
                    <a:pt x="1052051" y="268336"/>
                    <a:pt x="1047750" y="254000"/>
                  </a:cubicBezTo>
                  <a:cubicBezTo>
                    <a:pt x="1045557" y="246690"/>
                    <a:pt x="1041522" y="238995"/>
                    <a:pt x="1035050" y="234950"/>
                  </a:cubicBezTo>
                  <a:cubicBezTo>
                    <a:pt x="1019885" y="225472"/>
                    <a:pt x="983331" y="219526"/>
                    <a:pt x="965200" y="215900"/>
                  </a:cubicBezTo>
                  <a:cubicBezTo>
                    <a:pt x="992717" y="213783"/>
                    <a:pt x="1021084" y="216661"/>
                    <a:pt x="1047750" y="209550"/>
                  </a:cubicBezTo>
                  <a:cubicBezTo>
                    <a:pt x="1055124" y="207584"/>
                    <a:pt x="1058206" y="197794"/>
                    <a:pt x="1060450" y="190500"/>
                  </a:cubicBezTo>
                  <a:cubicBezTo>
                    <a:pt x="1066798" y="169869"/>
                    <a:pt x="1073150" y="127000"/>
                    <a:pt x="1073150" y="127000"/>
                  </a:cubicBezTo>
                  <a:cubicBezTo>
                    <a:pt x="1072378" y="123524"/>
                    <a:pt x="1065963" y="62183"/>
                    <a:pt x="1047750" y="50800"/>
                  </a:cubicBezTo>
                  <a:cubicBezTo>
                    <a:pt x="1036398" y="43705"/>
                    <a:pt x="1022350" y="42333"/>
                    <a:pt x="1009650" y="38100"/>
                  </a:cubicBezTo>
                  <a:cubicBezTo>
                    <a:pt x="981620" y="28757"/>
                    <a:pt x="996587" y="34743"/>
                    <a:pt x="965200" y="19050"/>
                  </a:cubicBezTo>
                  <a:cubicBezTo>
                    <a:pt x="922867" y="21167"/>
                    <a:pt x="880376" y="21182"/>
                    <a:pt x="838200" y="25400"/>
                  </a:cubicBezTo>
                  <a:cubicBezTo>
                    <a:pt x="773177" y="31902"/>
                    <a:pt x="793615" y="33603"/>
                    <a:pt x="755650" y="44450"/>
                  </a:cubicBezTo>
                  <a:cubicBezTo>
                    <a:pt x="699836" y="60397"/>
                    <a:pt x="756875" y="41925"/>
                    <a:pt x="711200" y="57150"/>
                  </a:cubicBezTo>
                  <a:cubicBezTo>
                    <a:pt x="696383" y="55033"/>
                    <a:pt x="681334" y="54165"/>
                    <a:pt x="666750" y="50800"/>
                  </a:cubicBezTo>
                  <a:cubicBezTo>
                    <a:pt x="584200" y="31750"/>
                    <a:pt x="660400" y="44450"/>
                    <a:pt x="609600" y="31750"/>
                  </a:cubicBezTo>
                  <a:cubicBezTo>
                    <a:pt x="601133" y="29633"/>
                    <a:pt x="592559" y="27908"/>
                    <a:pt x="584200" y="25400"/>
                  </a:cubicBezTo>
                  <a:cubicBezTo>
                    <a:pt x="506901" y="2210"/>
                    <a:pt x="579244" y="20986"/>
                    <a:pt x="520700" y="6350"/>
                  </a:cubicBezTo>
                  <a:cubicBezTo>
                    <a:pt x="486833" y="8467"/>
                    <a:pt x="452846" y="9148"/>
                    <a:pt x="419100" y="12700"/>
                  </a:cubicBezTo>
                  <a:cubicBezTo>
                    <a:pt x="412443" y="13401"/>
                    <a:pt x="405277" y="14869"/>
                    <a:pt x="400050" y="19050"/>
                  </a:cubicBezTo>
                  <a:cubicBezTo>
                    <a:pt x="394091" y="23818"/>
                    <a:pt x="392236" y="32237"/>
                    <a:pt x="387350" y="38100"/>
                  </a:cubicBezTo>
                  <a:cubicBezTo>
                    <a:pt x="381601" y="44999"/>
                    <a:pt x="374650" y="50800"/>
                    <a:pt x="368300" y="57150"/>
                  </a:cubicBezTo>
                  <a:cubicBezTo>
                    <a:pt x="366183" y="63500"/>
                    <a:pt x="364943" y="70213"/>
                    <a:pt x="361950" y="76200"/>
                  </a:cubicBezTo>
                  <a:cubicBezTo>
                    <a:pt x="358537" y="83026"/>
                    <a:pt x="349884" y="87645"/>
                    <a:pt x="349250" y="95250"/>
                  </a:cubicBezTo>
                  <a:cubicBezTo>
                    <a:pt x="347658" y="114351"/>
                    <a:pt x="355600" y="171567"/>
                    <a:pt x="355600" y="152400"/>
                  </a:cubicBezTo>
                  <a:cubicBezTo>
                    <a:pt x="355600" y="129021"/>
                    <a:pt x="352556" y="105694"/>
                    <a:pt x="349250" y="82550"/>
                  </a:cubicBezTo>
                  <a:cubicBezTo>
                    <a:pt x="348303" y="75924"/>
                    <a:pt x="347633" y="68233"/>
                    <a:pt x="342900" y="63500"/>
                  </a:cubicBezTo>
                  <a:cubicBezTo>
                    <a:pt x="317424" y="38024"/>
                    <a:pt x="311302" y="41332"/>
                    <a:pt x="285750" y="31750"/>
                  </a:cubicBezTo>
                  <a:cubicBezTo>
                    <a:pt x="275077" y="27748"/>
                    <a:pt x="265096" y="21661"/>
                    <a:pt x="254000" y="19050"/>
                  </a:cubicBezTo>
                  <a:cubicBezTo>
                    <a:pt x="113236" y="-14071"/>
                    <a:pt x="217295" y="19515"/>
                    <a:pt x="158750" y="0"/>
                  </a:cubicBezTo>
                  <a:cubicBezTo>
                    <a:pt x="154140" y="768"/>
                    <a:pt x="112021" y="5752"/>
                    <a:pt x="101600" y="12700"/>
                  </a:cubicBezTo>
                  <a:cubicBezTo>
                    <a:pt x="86932" y="22479"/>
                    <a:pt x="79221" y="36743"/>
                    <a:pt x="69850" y="50800"/>
                  </a:cubicBezTo>
                  <a:cubicBezTo>
                    <a:pt x="67733" y="59267"/>
                    <a:pt x="64520" y="67533"/>
                    <a:pt x="63500" y="76200"/>
                  </a:cubicBezTo>
                  <a:cubicBezTo>
                    <a:pt x="60275" y="103609"/>
                    <a:pt x="70842" y="134788"/>
                    <a:pt x="57150" y="158750"/>
                  </a:cubicBezTo>
                  <a:cubicBezTo>
                    <a:pt x="49724" y="171745"/>
                    <a:pt x="27517" y="162983"/>
                    <a:pt x="12700" y="165100"/>
                  </a:cubicBezTo>
                  <a:lnTo>
                    <a:pt x="0" y="171450"/>
                  </a:lnTo>
                  <a:close/>
                </a:path>
              </a:pathLst>
            </a:cu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33">
                <a:defRPr/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4708980" y="2681921"/>
              <a:ext cx="1034031" cy="582339"/>
              <a:chOff x="4708980" y="2681921"/>
              <a:chExt cx="1034031" cy="582339"/>
            </a:xfrm>
          </p:grpSpPr>
          <p:sp>
            <p:nvSpPr>
              <p:cNvPr id="46" name="Freeform 45"/>
              <p:cNvSpPr/>
              <p:nvPr/>
            </p:nvSpPr>
            <p:spPr>
              <a:xfrm>
                <a:off x="4708980" y="2824985"/>
                <a:ext cx="364562" cy="286131"/>
              </a:xfrm>
              <a:custGeom>
                <a:avLst/>
                <a:gdLst>
                  <a:gd name="connsiteX0" fmla="*/ 31750 w 349250"/>
                  <a:gd name="connsiteY0" fmla="*/ 127000 h 222250"/>
                  <a:gd name="connsiteX1" fmla="*/ 82550 w 349250"/>
                  <a:gd name="connsiteY1" fmla="*/ 171450 h 222250"/>
                  <a:gd name="connsiteX2" fmla="*/ 107950 w 349250"/>
                  <a:gd name="connsiteY2" fmla="*/ 177800 h 222250"/>
                  <a:gd name="connsiteX3" fmla="*/ 133350 w 349250"/>
                  <a:gd name="connsiteY3" fmla="*/ 190500 h 222250"/>
                  <a:gd name="connsiteX4" fmla="*/ 152400 w 349250"/>
                  <a:gd name="connsiteY4" fmla="*/ 196850 h 222250"/>
                  <a:gd name="connsiteX5" fmla="*/ 171450 w 349250"/>
                  <a:gd name="connsiteY5" fmla="*/ 209550 h 222250"/>
                  <a:gd name="connsiteX6" fmla="*/ 234950 w 349250"/>
                  <a:gd name="connsiteY6" fmla="*/ 222250 h 222250"/>
                  <a:gd name="connsiteX7" fmla="*/ 323850 w 349250"/>
                  <a:gd name="connsiteY7" fmla="*/ 215900 h 222250"/>
                  <a:gd name="connsiteX8" fmla="*/ 336550 w 349250"/>
                  <a:gd name="connsiteY8" fmla="*/ 196850 h 222250"/>
                  <a:gd name="connsiteX9" fmla="*/ 349250 w 349250"/>
                  <a:gd name="connsiteY9" fmla="*/ 158750 h 222250"/>
                  <a:gd name="connsiteX10" fmla="*/ 342900 w 349250"/>
                  <a:gd name="connsiteY10" fmla="*/ 82550 h 222250"/>
                  <a:gd name="connsiteX11" fmla="*/ 323850 w 349250"/>
                  <a:gd name="connsiteY11" fmla="*/ 57150 h 222250"/>
                  <a:gd name="connsiteX12" fmla="*/ 279400 w 349250"/>
                  <a:gd name="connsiteY12" fmla="*/ 25400 h 222250"/>
                  <a:gd name="connsiteX13" fmla="*/ 254000 w 349250"/>
                  <a:gd name="connsiteY13" fmla="*/ 12700 h 222250"/>
                  <a:gd name="connsiteX14" fmla="*/ 165100 w 349250"/>
                  <a:gd name="connsiteY14" fmla="*/ 0 h 222250"/>
                  <a:gd name="connsiteX15" fmla="*/ 38100 w 349250"/>
                  <a:gd name="connsiteY15" fmla="*/ 6350 h 222250"/>
                  <a:gd name="connsiteX16" fmla="*/ 31750 w 349250"/>
                  <a:gd name="connsiteY16" fmla="*/ 31750 h 222250"/>
                  <a:gd name="connsiteX17" fmla="*/ 25400 w 349250"/>
                  <a:gd name="connsiteY17" fmla="*/ 50800 h 222250"/>
                  <a:gd name="connsiteX18" fmla="*/ 19050 w 349250"/>
                  <a:gd name="connsiteY18" fmla="*/ 76200 h 222250"/>
                  <a:gd name="connsiteX19" fmla="*/ 0 w 349250"/>
                  <a:gd name="connsiteY19" fmla="*/ 95250 h 222250"/>
                  <a:gd name="connsiteX20" fmla="*/ 6350 w 349250"/>
                  <a:gd name="connsiteY20" fmla="*/ 133350 h 222250"/>
                  <a:gd name="connsiteX21" fmla="*/ 25400 w 349250"/>
                  <a:gd name="connsiteY21" fmla="*/ 146050 h 222250"/>
                  <a:gd name="connsiteX22" fmla="*/ 31750 w 349250"/>
                  <a:gd name="connsiteY22" fmla="*/ 127000 h 22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9250" h="222250">
                    <a:moveTo>
                      <a:pt x="31750" y="127000"/>
                    </a:moveTo>
                    <a:cubicBezTo>
                      <a:pt x="41275" y="131233"/>
                      <a:pt x="64173" y="163574"/>
                      <a:pt x="82550" y="171450"/>
                    </a:cubicBezTo>
                    <a:cubicBezTo>
                      <a:pt x="90572" y="174888"/>
                      <a:pt x="99778" y="174736"/>
                      <a:pt x="107950" y="177800"/>
                    </a:cubicBezTo>
                    <a:cubicBezTo>
                      <a:pt x="116813" y="181124"/>
                      <a:pt x="124649" y="186771"/>
                      <a:pt x="133350" y="190500"/>
                    </a:cubicBezTo>
                    <a:cubicBezTo>
                      <a:pt x="139502" y="193137"/>
                      <a:pt x="146413" y="193857"/>
                      <a:pt x="152400" y="196850"/>
                    </a:cubicBezTo>
                    <a:cubicBezTo>
                      <a:pt x="159226" y="200263"/>
                      <a:pt x="164156" y="207306"/>
                      <a:pt x="171450" y="209550"/>
                    </a:cubicBezTo>
                    <a:cubicBezTo>
                      <a:pt x="192081" y="215898"/>
                      <a:pt x="234950" y="222250"/>
                      <a:pt x="234950" y="222250"/>
                    </a:cubicBezTo>
                    <a:cubicBezTo>
                      <a:pt x="264583" y="220133"/>
                      <a:pt x="295028" y="223105"/>
                      <a:pt x="323850" y="215900"/>
                    </a:cubicBezTo>
                    <a:cubicBezTo>
                      <a:pt x="331254" y="214049"/>
                      <a:pt x="333450" y="203824"/>
                      <a:pt x="336550" y="196850"/>
                    </a:cubicBezTo>
                    <a:cubicBezTo>
                      <a:pt x="341987" y="184617"/>
                      <a:pt x="349250" y="158750"/>
                      <a:pt x="349250" y="158750"/>
                    </a:cubicBezTo>
                    <a:cubicBezTo>
                      <a:pt x="347133" y="133350"/>
                      <a:pt x="349082" y="107277"/>
                      <a:pt x="342900" y="82550"/>
                    </a:cubicBezTo>
                    <a:cubicBezTo>
                      <a:pt x="340333" y="72283"/>
                      <a:pt x="331334" y="64634"/>
                      <a:pt x="323850" y="57150"/>
                    </a:cubicBezTo>
                    <a:cubicBezTo>
                      <a:pt x="319307" y="52607"/>
                      <a:pt x="287813" y="30207"/>
                      <a:pt x="279400" y="25400"/>
                    </a:cubicBezTo>
                    <a:cubicBezTo>
                      <a:pt x="271181" y="20704"/>
                      <a:pt x="263241" y="14753"/>
                      <a:pt x="254000" y="12700"/>
                    </a:cubicBezTo>
                    <a:cubicBezTo>
                      <a:pt x="224779" y="6206"/>
                      <a:pt x="165100" y="0"/>
                      <a:pt x="165100" y="0"/>
                    </a:cubicBezTo>
                    <a:lnTo>
                      <a:pt x="38100" y="6350"/>
                    </a:lnTo>
                    <a:cubicBezTo>
                      <a:pt x="29610" y="8371"/>
                      <a:pt x="34148" y="23359"/>
                      <a:pt x="31750" y="31750"/>
                    </a:cubicBezTo>
                    <a:cubicBezTo>
                      <a:pt x="29911" y="38186"/>
                      <a:pt x="27239" y="44364"/>
                      <a:pt x="25400" y="50800"/>
                    </a:cubicBezTo>
                    <a:cubicBezTo>
                      <a:pt x="23002" y="59191"/>
                      <a:pt x="23380" y="68623"/>
                      <a:pt x="19050" y="76200"/>
                    </a:cubicBezTo>
                    <a:cubicBezTo>
                      <a:pt x="14595" y="83997"/>
                      <a:pt x="6350" y="88900"/>
                      <a:pt x="0" y="95250"/>
                    </a:cubicBezTo>
                    <a:cubicBezTo>
                      <a:pt x="2117" y="107950"/>
                      <a:pt x="592" y="121834"/>
                      <a:pt x="6350" y="133350"/>
                    </a:cubicBezTo>
                    <a:cubicBezTo>
                      <a:pt x="9763" y="140176"/>
                      <a:pt x="18574" y="142637"/>
                      <a:pt x="25400" y="146050"/>
                    </a:cubicBezTo>
                    <a:cubicBezTo>
                      <a:pt x="43455" y="155077"/>
                      <a:pt x="22225" y="122767"/>
                      <a:pt x="31750" y="12700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25400" cap="flat" cmpd="sng" algn="ctr">
                <a:noFill/>
                <a:prstDash val="solid"/>
              </a:ln>
              <a:effectLst>
                <a:glow rad="101600">
                  <a:sysClr val="window" lastClr="FFFFFF">
                    <a:lumMod val="95000"/>
                    <a:alpha val="60000"/>
                  </a:sysClr>
                </a:glow>
                <a:softEdge rad="63500"/>
              </a:effectLst>
              <a:scene3d>
                <a:camera prst="perspectiveHeroicExtremeLeftFacing"/>
                <a:lightRig rig="threePt" dir="t"/>
              </a:scene3d>
            </p:spPr>
            <p:txBody>
              <a:bodyPr rtlCol="0" anchor="ctr"/>
              <a:lstStyle/>
              <a:p>
                <a:pPr algn="ctr" defTabSz="685733"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5378449" y="2681921"/>
                <a:ext cx="364562" cy="286131"/>
              </a:xfrm>
              <a:custGeom>
                <a:avLst/>
                <a:gdLst>
                  <a:gd name="connsiteX0" fmla="*/ 31750 w 349250"/>
                  <a:gd name="connsiteY0" fmla="*/ 127000 h 222250"/>
                  <a:gd name="connsiteX1" fmla="*/ 82550 w 349250"/>
                  <a:gd name="connsiteY1" fmla="*/ 171450 h 222250"/>
                  <a:gd name="connsiteX2" fmla="*/ 107950 w 349250"/>
                  <a:gd name="connsiteY2" fmla="*/ 177800 h 222250"/>
                  <a:gd name="connsiteX3" fmla="*/ 133350 w 349250"/>
                  <a:gd name="connsiteY3" fmla="*/ 190500 h 222250"/>
                  <a:gd name="connsiteX4" fmla="*/ 152400 w 349250"/>
                  <a:gd name="connsiteY4" fmla="*/ 196850 h 222250"/>
                  <a:gd name="connsiteX5" fmla="*/ 171450 w 349250"/>
                  <a:gd name="connsiteY5" fmla="*/ 209550 h 222250"/>
                  <a:gd name="connsiteX6" fmla="*/ 234950 w 349250"/>
                  <a:gd name="connsiteY6" fmla="*/ 222250 h 222250"/>
                  <a:gd name="connsiteX7" fmla="*/ 323850 w 349250"/>
                  <a:gd name="connsiteY7" fmla="*/ 215900 h 222250"/>
                  <a:gd name="connsiteX8" fmla="*/ 336550 w 349250"/>
                  <a:gd name="connsiteY8" fmla="*/ 196850 h 222250"/>
                  <a:gd name="connsiteX9" fmla="*/ 349250 w 349250"/>
                  <a:gd name="connsiteY9" fmla="*/ 158750 h 222250"/>
                  <a:gd name="connsiteX10" fmla="*/ 342900 w 349250"/>
                  <a:gd name="connsiteY10" fmla="*/ 82550 h 222250"/>
                  <a:gd name="connsiteX11" fmla="*/ 323850 w 349250"/>
                  <a:gd name="connsiteY11" fmla="*/ 57150 h 222250"/>
                  <a:gd name="connsiteX12" fmla="*/ 279400 w 349250"/>
                  <a:gd name="connsiteY12" fmla="*/ 25400 h 222250"/>
                  <a:gd name="connsiteX13" fmla="*/ 254000 w 349250"/>
                  <a:gd name="connsiteY13" fmla="*/ 12700 h 222250"/>
                  <a:gd name="connsiteX14" fmla="*/ 165100 w 349250"/>
                  <a:gd name="connsiteY14" fmla="*/ 0 h 222250"/>
                  <a:gd name="connsiteX15" fmla="*/ 38100 w 349250"/>
                  <a:gd name="connsiteY15" fmla="*/ 6350 h 222250"/>
                  <a:gd name="connsiteX16" fmla="*/ 31750 w 349250"/>
                  <a:gd name="connsiteY16" fmla="*/ 31750 h 222250"/>
                  <a:gd name="connsiteX17" fmla="*/ 25400 w 349250"/>
                  <a:gd name="connsiteY17" fmla="*/ 50800 h 222250"/>
                  <a:gd name="connsiteX18" fmla="*/ 19050 w 349250"/>
                  <a:gd name="connsiteY18" fmla="*/ 76200 h 222250"/>
                  <a:gd name="connsiteX19" fmla="*/ 0 w 349250"/>
                  <a:gd name="connsiteY19" fmla="*/ 95250 h 222250"/>
                  <a:gd name="connsiteX20" fmla="*/ 6350 w 349250"/>
                  <a:gd name="connsiteY20" fmla="*/ 133350 h 222250"/>
                  <a:gd name="connsiteX21" fmla="*/ 25400 w 349250"/>
                  <a:gd name="connsiteY21" fmla="*/ 146050 h 222250"/>
                  <a:gd name="connsiteX22" fmla="*/ 31750 w 349250"/>
                  <a:gd name="connsiteY22" fmla="*/ 127000 h 22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9250" h="222250">
                    <a:moveTo>
                      <a:pt x="31750" y="127000"/>
                    </a:moveTo>
                    <a:cubicBezTo>
                      <a:pt x="41275" y="131233"/>
                      <a:pt x="64173" y="163574"/>
                      <a:pt x="82550" y="171450"/>
                    </a:cubicBezTo>
                    <a:cubicBezTo>
                      <a:pt x="90572" y="174888"/>
                      <a:pt x="99778" y="174736"/>
                      <a:pt x="107950" y="177800"/>
                    </a:cubicBezTo>
                    <a:cubicBezTo>
                      <a:pt x="116813" y="181124"/>
                      <a:pt x="124649" y="186771"/>
                      <a:pt x="133350" y="190500"/>
                    </a:cubicBezTo>
                    <a:cubicBezTo>
                      <a:pt x="139502" y="193137"/>
                      <a:pt x="146413" y="193857"/>
                      <a:pt x="152400" y="196850"/>
                    </a:cubicBezTo>
                    <a:cubicBezTo>
                      <a:pt x="159226" y="200263"/>
                      <a:pt x="164156" y="207306"/>
                      <a:pt x="171450" y="209550"/>
                    </a:cubicBezTo>
                    <a:cubicBezTo>
                      <a:pt x="192081" y="215898"/>
                      <a:pt x="234950" y="222250"/>
                      <a:pt x="234950" y="222250"/>
                    </a:cubicBezTo>
                    <a:cubicBezTo>
                      <a:pt x="264583" y="220133"/>
                      <a:pt x="295028" y="223105"/>
                      <a:pt x="323850" y="215900"/>
                    </a:cubicBezTo>
                    <a:cubicBezTo>
                      <a:pt x="331254" y="214049"/>
                      <a:pt x="333450" y="203824"/>
                      <a:pt x="336550" y="196850"/>
                    </a:cubicBezTo>
                    <a:cubicBezTo>
                      <a:pt x="341987" y="184617"/>
                      <a:pt x="349250" y="158750"/>
                      <a:pt x="349250" y="158750"/>
                    </a:cubicBezTo>
                    <a:cubicBezTo>
                      <a:pt x="347133" y="133350"/>
                      <a:pt x="349082" y="107277"/>
                      <a:pt x="342900" y="82550"/>
                    </a:cubicBezTo>
                    <a:cubicBezTo>
                      <a:pt x="340333" y="72283"/>
                      <a:pt x="331334" y="64634"/>
                      <a:pt x="323850" y="57150"/>
                    </a:cubicBezTo>
                    <a:cubicBezTo>
                      <a:pt x="319307" y="52607"/>
                      <a:pt x="287813" y="30207"/>
                      <a:pt x="279400" y="25400"/>
                    </a:cubicBezTo>
                    <a:cubicBezTo>
                      <a:pt x="271181" y="20704"/>
                      <a:pt x="263241" y="14753"/>
                      <a:pt x="254000" y="12700"/>
                    </a:cubicBezTo>
                    <a:cubicBezTo>
                      <a:pt x="224779" y="6206"/>
                      <a:pt x="165100" y="0"/>
                      <a:pt x="165100" y="0"/>
                    </a:cubicBezTo>
                    <a:lnTo>
                      <a:pt x="38100" y="6350"/>
                    </a:lnTo>
                    <a:cubicBezTo>
                      <a:pt x="29610" y="8371"/>
                      <a:pt x="34148" y="23359"/>
                      <a:pt x="31750" y="31750"/>
                    </a:cubicBezTo>
                    <a:cubicBezTo>
                      <a:pt x="29911" y="38186"/>
                      <a:pt x="27239" y="44364"/>
                      <a:pt x="25400" y="50800"/>
                    </a:cubicBezTo>
                    <a:cubicBezTo>
                      <a:pt x="23002" y="59191"/>
                      <a:pt x="23380" y="68623"/>
                      <a:pt x="19050" y="76200"/>
                    </a:cubicBezTo>
                    <a:cubicBezTo>
                      <a:pt x="14595" y="83997"/>
                      <a:pt x="6350" y="88900"/>
                      <a:pt x="0" y="95250"/>
                    </a:cubicBezTo>
                    <a:cubicBezTo>
                      <a:pt x="2117" y="107950"/>
                      <a:pt x="592" y="121834"/>
                      <a:pt x="6350" y="133350"/>
                    </a:cubicBezTo>
                    <a:cubicBezTo>
                      <a:pt x="9763" y="140176"/>
                      <a:pt x="18574" y="142637"/>
                      <a:pt x="25400" y="146050"/>
                    </a:cubicBezTo>
                    <a:cubicBezTo>
                      <a:pt x="43455" y="155077"/>
                      <a:pt x="22225" y="122767"/>
                      <a:pt x="31750" y="12700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25400" cap="flat" cmpd="sng" algn="ctr">
                <a:noFill/>
                <a:prstDash val="solid"/>
              </a:ln>
              <a:effectLst>
                <a:glow rad="101600">
                  <a:sysClr val="window" lastClr="FFFFFF">
                    <a:lumMod val="95000"/>
                    <a:alpha val="60000"/>
                  </a:sysClr>
                </a:glow>
              </a:effectLst>
            </p:spPr>
            <p:txBody>
              <a:bodyPr rtlCol="0" anchor="ctr"/>
              <a:lstStyle/>
              <a:p>
                <a:pPr algn="ctr" defTabSz="685733"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5013887" y="2978129"/>
                <a:ext cx="364562" cy="286131"/>
              </a:xfrm>
              <a:custGeom>
                <a:avLst/>
                <a:gdLst>
                  <a:gd name="connsiteX0" fmla="*/ 31750 w 349250"/>
                  <a:gd name="connsiteY0" fmla="*/ 127000 h 222250"/>
                  <a:gd name="connsiteX1" fmla="*/ 82550 w 349250"/>
                  <a:gd name="connsiteY1" fmla="*/ 171450 h 222250"/>
                  <a:gd name="connsiteX2" fmla="*/ 107950 w 349250"/>
                  <a:gd name="connsiteY2" fmla="*/ 177800 h 222250"/>
                  <a:gd name="connsiteX3" fmla="*/ 133350 w 349250"/>
                  <a:gd name="connsiteY3" fmla="*/ 190500 h 222250"/>
                  <a:gd name="connsiteX4" fmla="*/ 152400 w 349250"/>
                  <a:gd name="connsiteY4" fmla="*/ 196850 h 222250"/>
                  <a:gd name="connsiteX5" fmla="*/ 171450 w 349250"/>
                  <a:gd name="connsiteY5" fmla="*/ 209550 h 222250"/>
                  <a:gd name="connsiteX6" fmla="*/ 234950 w 349250"/>
                  <a:gd name="connsiteY6" fmla="*/ 222250 h 222250"/>
                  <a:gd name="connsiteX7" fmla="*/ 323850 w 349250"/>
                  <a:gd name="connsiteY7" fmla="*/ 215900 h 222250"/>
                  <a:gd name="connsiteX8" fmla="*/ 336550 w 349250"/>
                  <a:gd name="connsiteY8" fmla="*/ 196850 h 222250"/>
                  <a:gd name="connsiteX9" fmla="*/ 349250 w 349250"/>
                  <a:gd name="connsiteY9" fmla="*/ 158750 h 222250"/>
                  <a:gd name="connsiteX10" fmla="*/ 342900 w 349250"/>
                  <a:gd name="connsiteY10" fmla="*/ 82550 h 222250"/>
                  <a:gd name="connsiteX11" fmla="*/ 323850 w 349250"/>
                  <a:gd name="connsiteY11" fmla="*/ 57150 h 222250"/>
                  <a:gd name="connsiteX12" fmla="*/ 279400 w 349250"/>
                  <a:gd name="connsiteY12" fmla="*/ 25400 h 222250"/>
                  <a:gd name="connsiteX13" fmla="*/ 254000 w 349250"/>
                  <a:gd name="connsiteY13" fmla="*/ 12700 h 222250"/>
                  <a:gd name="connsiteX14" fmla="*/ 165100 w 349250"/>
                  <a:gd name="connsiteY14" fmla="*/ 0 h 222250"/>
                  <a:gd name="connsiteX15" fmla="*/ 38100 w 349250"/>
                  <a:gd name="connsiteY15" fmla="*/ 6350 h 222250"/>
                  <a:gd name="connsiteX16" fmla="*/ 31750 w 349250"/>
                  <a:gd name="connsiteY16" fmla="*/ 31750 h 222250"/>
                  <a:gd name="connsiteX17" fmla="*/ 25400 w 349250"/>
                  <a:gd name="connsiteY17" fmla="*/ 50800 h 222250"/>
                  <a:gd name="connsiteX18" fmla="*/ 19050 w 349250"/>
                  <a:gd name="connsiteY18" fmla="*/ 76200 h 222250"/>
                  <a:gd name="connsiteX19" fmla="*/ 0 w 349250"/>
                  <a:gd name="connsiteY19" fmla="*/ 95250 h 222250"/>
                  <a:gd name="connsiteX20" fmla="*/ 6350 w 349250"/>
                  <a:gd name="connsiteY20" fmla="*/ 133350 h 222250"/>
                  <a:gd name="connsiteX21" fmla="*/ 25400 w 349250"/>
                  <a:gd name="connsiteY21" fmla="*/ 146050 h 222250"/>
                  <a:gd name="connsiteX22" fmla="*/ 31750 w 349250"/>
                  <a:gd name="connsiteY22" fmla="*/ 127000 h 22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9250" h="222250">
                    <a:moveTo>
                      <a:pt x="31750" y="127000"/>
                    </a:moveTo>
                    <a:cubicBezTo>
                      <a:pt x="41275" y="131233"/>
                      <a:pt x="64173" y="163574"/>
                      <a:pt x="82550" y="171450"/>
                    </a:cubicBezTo>
                    <a:cubicBezTo>
                      <a:pt x="90572" y="174888"/>
                      <a:pt x="99778" y="174736"/>
                      <a:pt x="107950" y="177800"/>
                    </a:cubicBezTo>
                    <a:cubicBezTo>
                      <a:pt x="116813" y="181124"/>
                      <a:pt x="124649" y="186771"/>
                      <a:pt x="133350" y="190500"/>
                    </a:cubicBezTo>
                    <a:cubicBezTo>
                      <a:pt x="139502" y="193137"/>
                      <a:pt x="146413" y="193857"/>
                      <a:pt x="152400" y="196850"/>
                    </a:cubicBezTo>
                    <a:cubicBezTo>
                      <a:pt x="159226" y="200263"/>
                      <a:pt x="164156" y="207306"/>
                      <a:pt x="171450" y="209550"/>
                    </a:cubicBezTo>
                    <a:cubicBezTo>
                      <a:pt x="192081" y="215898"/>
                      <a:pt x="234950" y="222250"/>
                      <a:pt x="234950" y="222250"/>
                    </a:cubicBezTo>
                    <a:cubicBezTo>
                      <a:pt x="264583" y="220133"/>
                      <a:pt x="295028" y="223105"/>
                      <a:pt x="323850" y="215900"/>
                    </a:cubicBezTo>
                    <a:cubicBezTo>
                      <a:pt x="331254" y="214049"/>
                      <a:pt x="333450" y="203824"/>
                      <a:pt x="336550" y="196850"/>
                    </a:cubicBezTo>
                    <a:cubicBezTo>
                      <a:pt x="341987" y="184617"/>
                      <a:pt x="349250" y="158750"/>
                      <a:pt x="349250" y="158750"/>
                    </a:cubicBezTo>
                    <a:cubicBezTo>
                      <a:pt x="347133" y="133350"/>
                      <a:pt x="349082" y="107277"/>
                      <a:pt x="342900" y="82550"/>
                    </a:cubicBezTo>
                    <a:cubicBezTo>
                      <a:pt x="340333" y="72283"/>
                      <a:pt x="331334" y="64634"/>
                      <a:pt x="323850" y="57150"/>
                    </a:cubicBezTo>
                    <a:cubicBezTo>
                      <a:pt x="319307" y="52607"/>
                      <a:pt x="287813" y="30207"/>
                      <a:pt x="279400" y="25400"/>
                    </a:cubicBezTo>
                    <a:cubicBezTo>
                      <a:pt x="271181" y="20704"/>
                      <a:pt x="263241" y="14753"/>
                      <a:pt x="254000" y="12700"/>
                    </a:cubicBezTo>
                    <a:cubicBezTo>
                      <a:pt x="224779" y="6206"/>
                      <a:pt x="165100" y="0"/>
                      <a:pt x="165100" y="0"/>
                    </a:cubicBezTo>
                    <a:lnTo>
                      <a:pt x="38100" y="6350"/>
                    </a:lnTo>
                    <a:cubicBezTo>
                      <a:pt x="29610" y="8371"/>
                      <a:pt x="34148" y="23359"/>
                      <a:pt x="31750" y="31750"/>
                    </a:cubicBezTo>
                    <a:cubicBezTo>
                      <a:pt x="29911" y="38186"/>
                      <a:pt x="27239" y="44364"/>
                      <a:pt x="25400" y="50800"/>
                    </a:cubicBezTo>
                    <a:cubicBezTo>
                      <a:pt x="23002" y="59191"/>
                      <a:pt x="23380" y="68623"/>
                      <a:pt x="19050" y="76200"/>
                    </a:cubicBezTo>
                    <a:cubicBezTo>
                      <a:pt x="14595" y="83997"/>
                      <a:pt x="6350" y="88900"/>
                      <a:pt x="0" y="95250"/>
                    </a:cubicBezTo>
                    <a:cubicBezTo>
                      <a:pt x="2117" y="107950"/>
                      <a:pt x="592" y="121834"/>
                      <a:pt x="6350" y="133350"/>
                    </a:cubicBezTo>
                    <a:cubicBezTo>
                      <a:pt x="9763" y="140176"/>
                      <a:pt x="18574" y="142637"/>
                      <a:pt x="25400" y="146050"/>
                    </a:cubicBezTo>
                    <a:cubicBezTo>
                      <a:pt x="43455" y="155077"/>
                      <a:pt x="22225" y="122767"/>
                      <a:pt x="31750" y="12700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25400" cap="flat" cmpd="sng" algn="ctr">
                <a:noFill/>
                <a:prstDash val="solid"/>
              </a:ln>
              <a:effectLst>
                <a:glow rad="101600">
                  <a:sysClr val="window" lastClr="FFFFFF">
                    <a:lumMod val="95000"/>
                    <a:alpha val="60000"/>
                  </a:sysClr>
                </a:glow>
              </a:effectLst>
            </p:spPr>
            <p:txBody>
              <a:bodyPr rtlCol="0" anchor="ctr"/>
              <a:lstStyle/>
              <a:p>
                <a:pPr algn="ctr" defTabSz="685733"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4993138" y="2896654"/>
                <a:ext cx="364562" cy="286131"/>
              </a:xfrm>
              <a:custGeom>
                <a:avLst/>
                <a:gdLst>
                  <a:gd name="connsiteX0" fmla="*/ 31750 w 349250"/>
                  <a:gd name="connsiteY0" fmla="*/ 127000 h 222250"/>
                  <a:gd name="connsiteX1" fmla="*/ 82550 w 349250"/>
                  <a:gd name="connsiteY1" fmla="*/ 171450 h 222250"/>
                  <a:gd name="connsiteX2" fmla="*/ 107950 w 349250"/>
                  <a:gd name="connsiteY2" fmla="*/ 177800 h 222250"/>
                  <a:gd name="connsiteX3" fmla="*/ 133350 w 349250"/>
                  <a:gd name="connsiteY3" fmla="*/ 190500 h 222250"/>
                  <a:gd name="connsiteX4" fmla="*/ 152400 w 349250"/>
                  <a:gd name="connsiteY4" fmla="*/ 196850 h 222250"/>
                  <a:gd name="connsiteX5" fmla="*/ 171450 w 349250"/>
                  <a:gd name="connsiteY5" fmla="*/ 209550 h 222250"/>
                  <a:gd name="connsiteX6" fmla="*/ 234950 w 349250"/>
                  <a:gd name="connsiteY6" fmla="*/ 222250 h 222250"/>
                  <a:gd name="connsiteX7" fmla="*/ 323850 w 349250"/>
                  <a:gd name="connsiteY7" fmla="*/ 215900 h 222250"/>
                  <a:gd name="connsiteX8" fmla="*/ 336550 w 349250"/>
                  <a:gd name="connsiteY8" fmla="*/ 196850 h 222250"/>
                  <a:gd name="connsiteX9" fmla="*/ 349250 w 349250"/>
                  <a:gd name="connsiteY9" fmla="*/ 158750 h 222250"/>
                  <a:gd name="connsiteX10" fmla="*/ 342900 w 349250"/>
                  <a:gd name="connsiteY10" fmla="*/ 82550 h 222250"/>
                  <a:gd name="connsiteX11" fmla="*/ 323850 w 349250"/>
                  <a:gd name="connsiteY11" fmla="*/ 57150 h 222250"/>
                  <a:gd name="connsiteX12" fmla="*/ 279400 w 349250"/>
                  <a:gd name="connsiteY12" fmla="*/ 25400 h 222250"/>
                  <a:gd name="connsiteX13" fmla="*/ 254000 w 349250"/>
                  <a:gd name="connsiteY13" fmla="*/ 12700 h 222250"/>
                  <a:gd name="connsiteX14" fmla="*/ 165100 w 349250"/>
                  <a:gd name="connsiteY14" fmla="*/ 0 h 222250"/>
                  <a:gd name="connsiteX15" fmla="*/ 38100 w 349250"/>
                  <a:gd name="connsiteY15" fmla="*/ 6350 h 222250"/>
                  <a:gd name="connsiteX16" fmla="*/ 31750 w 349250"/>
                  <a:gd name="connsiteY16" fmla="*/ 31750 h 222250"/>
                  <a:gd name="connsiteX17" fmla="*/ 25400 w 349250"/>
                  <a:gd name="connsiteY17" fmla="*/ 50800 h 222250"/>
                  <a:gd name="connsiteX18" fmla="*/ 19050 w 349250"/>
                  <a:gd name="connsiteY18" fmla="*/ 76200 h 222250"/>
                  <a:gd name="connsiteX19" fmla="*/ 0 w 349250"/>
                  <a:gd name="connsiteY19" fmla="*/ 95250 h 222250"/>
                  <a:gd name="connsiteX20" fmla="*/ 6350 w 349250"/>
                  <a:gd name="connsiteY20" fmla="*/ 133350 h 222250"/>
                  <a:gd name="connsiteX21" fmla="*/ 25400 w 349250"/>
                  <a:gd name="connsiteY21" fmla="*/ 146050 h 222250"/>
                  <a:gd name="connsiteX22" fmla="*/ 31750 w 349250"/>
                  <a:gd name="connsiteY22" fmla="*/ 127000 h 22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9250" h="222250">
                    <a:moveTo>
                      <a:pt x="31750" y="127000"/>
                    </a:moveTo>
                    <a:cubicBezTo>
                      <a:pt x="41275" y="131233"/>
                      <a:pt x="64173" y="163574"/>
                      <a:pt x="82550" y="171450"/>
                    </a:cubicBezTo>
                    <a:cubicBezTo>
                      <a:pt x="90572" y="174888"/>
                      <a:pt x="99778" y="174736"/>
                      <a:pt x="107950" y="177800"/>
                    </a:cubicBezTo>
                    <a:cubicBezTo>
                      <a:pt x="116813" y="181124"/>
                      <a:pt x="124649" y="186771"/>
                      <a:pt x="133350" y="190500"/>
                    </a:cubicBezTo>
                    <a:cubicBezTo>
                      <a:pt x="139502" y="193137"/>
                      <a:pt x="146413" y="193857"/>
                      <a:pt x="152400" y="196850"/>
                    </a:cubicBezTo>
                    <a:cubicBezTo>
                      <a:pt x="159226" y="200263"/>
                      <a:pt x="164156" y="207306"/>
                      <a:pt x="171450" y="209550"/>
                    </a:cubicBezTo>
                    <a:cubicBezTo>
                      <a:pt x="192081" y="215898"/>
                      <a:pt x="234950" y="222250"/>
                      <a:pt x="234950" y="222250"/>
                    </a:cubicBezTo>
                    <a:cubicBezTo>
                      <a:pt x="264583" y="220133"/>
                      <a:pt x="295028" y="223105"/>
                      <a:pt x="323850" y="215900"/>
                    </a:cubicBezTo>
                    <a:cubicBezTo>
                      <a:pt x="331254" y="214049"/>
                      <a:pt x="333450" y="203824"/>
                      <a:pt x="336550" y="196850"/>
                    </a:cubicBezTo>
                    <a:cubicBezTo>
                      <a:pt x="341987" y="184617"/>
                      <a:pt x="349250" y="158750"/>
                      <a:pt x="349250" y="158750"/>
                    </a:cubicBezTo>
                    <a:cubicBezTo>
                      <a:pt x="347133" y="133350"/>
                      <a:pt x="349082" y="107277"/>
                      <a:pt x="342900" y="82550"/>
                    </a:cubicBezTo>
                    <a:cubicBezTo>
                      <a:pt x="340333" y="72283"/>
                      <a:pt x="331334" y="64634"/>
                      <a:pt x="323850" y="57150"/>
                    </a:cubicBezTo>
                    <a:cubicBezTo>
                      <a:pt x="319307" y="52607"/>
                      <a:pt x="287813" y="30207"/>
                      <a:pt x="279400" y="25400"/>
                    </a:cubicBezTo>
                    <a:cubicBezTo>
                      <a:pt x="271181" y="20704"/>
                      <a:pt x="263241" y="14753"/>
                      <a:pt x="254000" y="12700"/>
                    </a:cubicBezTo>
                    <a:cubicBezTo>
                      <a:pt x="224779" y="6206"/>
                      <a:pt x="165100" y="0"/>
                      <a:pt x="165100" y="0"/>
                    </a:cubicBezTo>
                    <a:lnTo>
                      <a:pt x="38100" y="6350"/>
                    </a:lnTo>
                    <a:cubicBezTo>
                      <a:pt x="29610" y="8371"/>
                      <a:pt x="34148" y="23359"/>
                      <a:pt x="31750" y="31750"/>
                    </a:cubicBezTo>
                    <a:cubicBezTo>
                      <a:pt x="29911" y="38186"/>
                      <a:pt x="27239" y="44364"/>
                      <a:pt x="25400" y="50800"/>
                    </a:cubicBezTo>
                    <a:cubicBezTo>
                      <a:pt x="23002" y="59191"/>
                      <a:pt x="23380" y="68623"/>
                      <a:pt x="19050" y="76200"/>
                    </a:cubicBezTo>
                    <a:cubicBezTo>
                      <a:pt x="14595" y="83997"/>
                      <a:pt x="6350" y="88900"/>
                      <a:pt x="0" y="95250"/>
                    </a:cubicBezTo>
                    <a:cubicBezTo>
                      <a:pt x="2117" y="107950"/>
                      <a:pt x="592" y="121834"/>
                      <a:pt x="6350" y="133350"/>
                    </a:cubicBezTo>
                    <a:cubicBezTo>
                      <a:pt x="9763" y="140176"/>
                      <a:pt x="18574" y="142637"/>
                      <a:pt x="25400" y="146050"/>
                    </a:cubicBezTo>
                    <a:cubicBezTo>
                      <a:pt x="43455" y="155077"/>
                      <a:pt x="22225" y="122767"/>
                      <a:pt x="31750" y="12700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25400" cap="flat" cmpd="sng" algn="ctr">
                <a:noFill/>
                <a:prstDash val="solid"/>
              </a:ln>
              <a:effectLst>
                <a:glow rad="101600">
                  <a:sysClr val="window" lastClr="FFFFFF">
                    <a:lumMod val="95000"/>
                    <a:alpha val="60000"/>
                  </a:sysClr>
                </a:glow>
                <a:softEdge rad="63500"/>
              </a:effectLst>
              <a:scene3d>
                <a:camera prst="perspectiveHeroicExtremeLeftFacing"/>
                <a:lightRig rig="threePt" dir="t"/>
              </a:scene3d>
            </p:spPr>
            <p:txBody>
              <a:bodyPr rtlCol="0" anchor="ctr"/>
              <a:lstStyle/>
              <a:p>
                <a:pPr algn="ctr" defTabSz="685733"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5175419" y="2753587"/>
                <a:ext cx="364562" cy="286131"/>
              </a:xfrm>
              <a:custGeom>
                <a:avLst/>
                <a:gdLst>
                  <a:gd name="connsiteX0" fmla="*/ 31750 w 349250"/>
                  <a:gd name="connsiteY0" fmla="*/ 127000 h 222250"/>
                  <a:gd name="connsiteX1" fmla="*/ 82550 w 349250"/>
                  <a:gd name="connsiteY1" fmla="*/ 171450 h 222250"/>
                  <a:gd name="connsiteX2" fmla="*/ 107950 w 349250"/>
                  <a:gd name="connsiteY2" fmla="*/ 177800 h 222250"/>
                  <a:gd name="connsiteX3" fmla="*/ 133350 w 349250"/>
                  <a:gd name="connsiteY3" fmla="*/ 190500 h 222250"/>
                  <a:gd name="connsiteX4" fmla="*/ 152400 w 349250"/>
                  <a:gd name="connsiteY4" fmla="*/ 196850 h 222250"/>
                  <a:gd name="connsiteX5" fmla="*/ 171450 w 349250"/>
                  <a:gd name="connsiteY5" fmla="*/ 209550 h 222250"/>
                  <a:gd name="connsiteX6" fmla="*/ 234950 w 349250"/>
                  <a:gd name="connsiteY6" fmla="*/ 222250 h 222250"/>
                  <a:gd name="connsiteX7" fmla="*/ 323850 w 349250"/>
                  <a:gd name="connsiteY7" fmla="*/ 215900 h 222250"/>
                  <a:gd name="connsiteX8" fmla="*/ 336550 w 349250"/>
                  <a:gd name="connsiteY8" fmla="*/ 196850 h 222250"/>
                  <a:gd name="connsiteX9" fmla="*/ 349250 w 349250"/>
                  <a:gd name="connsiteY9" fmla="*/ 158750 h 222250"/>
                  <a:gd name="connsiteX10" fmla="*/ 342900 w 349250"/>
                  <a:gd name="connsiteY10" fmla="*/ 82550 h 222250"/>
                  <a:gd name="connsiteX11" fmla="*/ 323850 w 349250"/>
                  <a:gd name="connsiteY11" fmla="*/ 57150 h 222250"/>
                  <a:gd name="connsiteX12" fmla="*/ 279400 w 349250"/>
                  <a:gd name="connsiteY12" fmla="*/ 25400 h 222250"/>
                  <a:gd name="connsiteX13" fmla="*/ 254000 w 349250"/>
                  <a:gd name="connsiteY13" fmla="*/ 12700 h 222250"/>
                  <a:gd name="connsiteX14" fmla="*/ 165100 w 349250"/>
                  <a:gd name="connsiteY14" fmla="*/ 0 h 222250"/>
                  <a:gd name="connsiteX15" fmla="*/ 38100 w 349250"/>
                  <a:gd name="connsiteY15" fmla="*/ 6350 h 222250"/>
                  <a:gd name="connsiteX16" fmla="*/ 31750 w 349250"/>
                  <a:gd name="connsiteY16" fmla="*/ 31750 h 222250"/>
                  <a:gd name="connsiteX17" fmla="*/ 25400 w 349250"/>
                  <a:gd name="connsiteY17" fmla="*/ 50800 h 222250"/>
                  <a:gd name="connsiteX18" fmla="*/ 19050 w 349250"/>
                  <a:gd name="connsiteY18" fmla="*/ 76200 h 222250"/>
                  <a:gd name="connsiteX19" fmla="*/ 0 w 349250"/>
                  <a:gd name="connsiteY19" fmla="*/ 95250 h 222250"/>
                  <a:gd name="connsiteX20" fmla="*/ 6350 w 349250"/>
                  <a:gd name="connsiteY20" fmla="*/ 133350 h 222250"/>
                  <a:gd name="connsiteX21" fmla="*/ 25400 w 349250"/>
                  <a:gd name="connsiteY21" fmla="*/ 146050 h 222250"/>
                  <a:gd name="connsiteX22" fmla="*/ 31750 w 349250"/>
                  <a:gd name="connsiteY22" fmla="*/ 127000 h 22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9250" h="222250">
                    <a:moveTo>
                      <a:pt x="31750" y="127000"/>
                    </a:moveTo>
                    <a:cubicBezTo>
                      <a:pt x="41275" y="131233"/>
                      <a:pt x="64173" y="163574"/>
                      <a:pt x="82550" y="171450"/>
                    </a:cubicBezTo>
                    <a:cubicBezTo>
                      <a:pt x="90572" y="174888"/>
                      <a:pt x="99778" y="174736"/>
                      <a:pt x="107950" y="177800"/>
                    </a:cubicBezTo>
                    <a:cubicBezTo>
                      <a:pt x="116813" y="181124"/>
                      <a:pt x="124649" y="186771"/>
                      <a:pt x="133350" y="190500"/>
                    </a:cubicBezTo>
                    <a:cubicBezTo>
                      <a:pt x="139502" y="193137"/>
                      <a:pt x="146413" y="193857"/>
                      <a:pt x="152400" y="196850"/>
                    </a:cubicBezTo>
                    <a:cubicBezTo>
                      <a:pt x="159226" y="200263"/>
                      <a:pt x="164156" y="207306"/>
                      <a:pt x="171450" y="209550"/>
                    </a:cubicBezTo>
                    <a:cubicBezTo>
                      <a:pt x="192081" y="215898"/>
                      <a:pt x="234950" y="222250"/>
                      <a:pt x="234950" y="222250"/>
                    </a:cubicBezTo>
                    <a:cubicBezTo>
                      <a:pt x="264583" y="220133"/>
                      <a:pt x="295028" y="223105"/>
                      <a:pt x="323850" y="215900"/>
                    </a:cubicBezTo>
                    <a:cubicBezTo>
                      <a:pt x="331254" y="214049"/>
                      <a:pt x="333450" y="203824"/>
                      <a:pt x="336550" y="196850"/>
                    </a:cubicBezTo>
                    <a:cubicBezTo>
                      <a:pt x="341987" y="184617"/>
                      <a:pt x="349250" y="158750"/>
                      <a:pt x="349250" y="158750"/>
                    </a:cubicBezTo>
                    <a:cubicBezTo>
                      <a:pt x="347133" y="133350"/>
                      <a:pt x="349082" y="107277"/>
                      <a:pt x="342900" y="82550"/>
                    </a:cubicBezTo>
                    <a:cubicBezTo>
                      <a:pt x="340333" y="72283"/>
                      <a:pt x="331334" y="64634"/>
                      <a:pt x="323850" y="57150"/>
                    </a:cubicBezTo>
                    <a:cubicBezTo>
                      <a:pt x="319307" y="52607"/>
                      <a:pt x="287813" y="30207"/>
                      <a:pt x="279400" y="25400"/>
                    </a:cubicBezTo>
                    <a:cubicBezTo>
                      <a:pt x="271181" y="20704"/>
                      <a:pt x="263241" y="14753"/>
                      <a:pt x="254000" y="12700"/>
                    </a:cubicBezTo>
                    <a:cubicBezTo>
                      <a:pt x="224779" y="6206"/>
                      <a:pt x="165100" y="0"/>
                      <a:pt x="165100" y="0"/>
                    </a:cubicBezTo>
                    <a:lnTo>
                      <a:pt x="38100" y="6350"/>
                    </a:lnTo>
                    <a:cubicBezTo>
                      <a:pt x="29610" y="8371"/>
                      <a:pt x="34148" y="23359"/>
                      <a:pt x="31750" y="31750"/>
                    </a:cubicBezTo>
                    <a:cubicBezTo>
                      <a:pt x="29911" y="38186"/>
                      <a:pt x="27239" y="44364"/>
                      <a:pt x="25400" y="50800"/>
                    </a:cubicBezTo>
                    <a:cubicBezTo>
                      <a:pt x="23002" y="59191"/>
                      <a:pt x="23380" y="68623"/>
                      <a:pt x="19050" y="76200"/>
                    </a:cubicBezTo>
                    <a:cubicBezTo>
                      <a:pt x="14595" y="83997"/>
                      <a:pt x="6350" y="88900"/>
                      <a:pt x="0" y="95250"/>
                    </a:cubicBezTo>
                    <a:cubicBezTo>
                      <a:pt x="2117" y="107950"/>
                      <a:pt x="592" y="121834"/>
                      <a:pt x="6350" y="133350"/>
                    </a:cubicBezTo>
                    <a:cubicBezTo>
                      <a:pt x="9763" y="140176"/>
                      <a:pt x="18574" y="142637"/>
                      <a:pt x="25400" y="146050"/>
                    </a:cubicBezTo>
                    <a:cubicBezTo>
                      <a:pt x="43455" y="155077"/>
                      <a:pt x="22225" y="122767"/>
                      <a:pt x="31750" y="12700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25400" cap="flat" cmpd="sng" algn="ctr">
                <a:noFill/>
                <a:prstDash val="solid"/>
              </a:ln>
              <a:effectLst>
                <a:glow rad="101600">
                  <a:sysClr val="window" lastClr="FFFFFF">
                    <a:lumMod val="95000"/>
                    <a:alpha val="60000"/>
                  </a:sysClr>
                </a:glow>
                <a:softEdge rad="63500"/>
              </a:effectLst>
              <a:scene3d>
                <a:camera prst="perspectiveHeroicExtremeLeftFacing"/>
                <a:lightRig rig="threePt" dir="t"/>
              </a:scene3d>
            </p:spPr>
            <p:txBody>
              <a:bodyPr rtlCol="0" anchor="ctr"/>
              <a:lstStyle/>
              <a:p>
                <a:pPr algn="ctr" defTabSz="685733"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3151435" y="2316330"/>
            <a:ext cx="13182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6010046" y="2109961"/>
            <a:ext cx="1819896" cy="770893"/>
            <a:chOff x="1582972" y="798384"/>
            <a:chExt cx="2426528" cy="1027858"/>
          </a:xfrm>
        </p:grpSpPr>
        <p:sp>
          <p:nvSpPr>
            <p:cNvPr id="66" name="TextBox 65"/>
            <p:cNvSpPr txBox="1"/>
            <p:nvPr/>
          </p:nvSpPr>
          <p:spPr>
            <a:xfrm>
              <a:off x="1582972" y="798384"/>
              <a:ext cx="24265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Atomizer/coil</a:t>
              </a: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2502474" y="1251466"/>
              <a:ext cx="14134" cy="5747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4566566" y="3188642"/>
            <a:ext cx="3007571" cy="1211271"/>
            <a:chOff x="414493" y="-80254"/>
            <a:chExt cx="4010095" cy="1660212"/>
          </a:xfrm>
        </p:grpSpPr>
        <p:sp>
          <p:nvSpPr>
            <p:cNvPr id="69" name="TextBox 68"/>
            <p:cNvSpPr txBox="1"/>
            <p:nvPr/>
          </p:nvSpPr>
          <p:spPr>
            <a:xfrm>
              <a:off x="414493" y="820628"/>
              <a:ext cx="4010095" cy="759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Absorbent material/cotton to soak up E-JUICE</a:t>
              </a:r>
            </a:p>
          </p:txBody>
        </p:sp>
        <p:cxnSp>
          <p:nvCxnSpPr>
            <p:cNvPr id="70" name="Straight Connector 69"/>
            <p:cNvCxnSpPr>
              <a:stCxn id="49" idx="0"/>
            </p:cNvCxnSpPr>
            <p:nvPr/>
          </p:nvCxnSpPr>
          <p:spPr>
            <a:xfrm>
              <a:off x="1879222" y="-80254"/>
              <a:ext cx="9277" cy="9409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5-Point Star 73"/>
          <p:cNvSpPr/>
          <p:nvPr/>
        </p:nvSpPr>
        <p:spPr>
          <a:xfrm>
            <a:off x="5853991" y="3028802"/>
            <a:ext cx="70472" cy="53752"/>
          </a:xfrm>
          <a:prstGeom prst="star5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5" name="5-Point Star 84"/>
          <p:cNvSpPr/>
          <p:nvPr/>
        </p:nvSpPr>
        <p:spPr>
          <a:xfrm>
            <a:off x="5968291" y="3143102"/>
            <a:ext cx="70472" cy="53752"/>
          </a:xfrm>
          <a:prstGeom prst="star5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1" name="5-Point Star 90"/>
          <p:cNvSpPr/>
          <p:nvPr/>
        </p:nvSpPr>
        <p:spPr>
          <a:xfrm>
            <a:off x="5863261" y="3120064"/>
            <a:ext cx="70472" cy="53752"/>
          </a:xfrm>
          <a:prstGeom prst="star5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2" name="5-Point Star 91"/>
          <p:cNvSpPr/>
          <p:nvPr/>
        </p:nvSpPr>
        <p:spPr>
          <a:xfrm>
            <a:off x="5949801" y="3046085"/>
            <a:ext cx="70472" cy="53752"/>
          </a:xfrm>
          <a:prstGeom prst="star5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3" name="5-Point Star 92"/>
          <p:cNvSpPr/>
          <p:nvPr/>
        </p:nvSpPr>
        <p:spPr>
          <a:xfrm>
            <a:off x="5775694" y="3069430"/>
            <a:ext cx="70472" cy="53752"/>
          </a:xfrm>
          <a:prstGeom prst="star5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4" name="5-Point Star 93"/>
          <p:cNvSpPr/>
          <p:nvPr/>
        </p:nvSpPr>
        <p:spPr>
          <a:xfrm>
            <a:off x="5801836" y="3011438"/>
            <a:ext cx="70472" cy="53752"/>
          </a:xfrm>
          <a:prstGeom prst="star5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5" name="5-Point Star 94"/>
          <p:cNvSpPr/>
          <p:nvPr/>
        </p:nvSpPr>
        <p:spPr>
          <a:xfrm>
            <a:off x="6020907" y="3094197"/>
            <a:ext cx="70472" cy="53752"/>
          </a:xfrm>
          <a:prstGeom prst="star5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6" name="5-Point Star 95"/>
          <p:cNvSpPr/>
          <p:nvPr/>
        </p:nvSpPr>
        <p:spPr>
          <a:xfrm>
            <a:off x="5918545" y="2976240"/>
            <a:ext cx="70472" cy="53752"/>
          </a:xfrm>
          <a:prstGeom prst="star5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7" name="5-Point Star 96"/>
          <p:cNvSpPr/>
          <p:nvPr/>
        </p:nvSpPr>
        <p:spPr>
          <a:xfrm>
            <a:off x="6032113" y="2996296"/>
            <a:ext cx="70472" cy="53752"/>
          </a:xfrm>
          <a:prstGeom prst="star5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8" name="5-Point Star 97"/>
          <p:cNvSpPr/>
          <p:nvPr/>
        </p:nvSpPr>
        <p:spPr>
          <a:xfrm>
            <a:off x="5878239" y="3211402"/>
            <a:ext cx="70472" cy="53752"/>
          </a:xfrm>
          <a:prstGeom prst="star5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9" name="5-Point Star 98"/>
          <p:cNvSpPr/>
          <p:nvPr/>
        </p:nvSpPr>
        <p:spPr>
          <a:xfrm>
            <a:off x="6087775" y="3170978"/>
            <a:ext cx="70472" cy="53752"/>
          </a:xfrm>
          <a:prstGeom prst="star5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106" name="Group 105"/>
          <p:cNvGrpSpPr/>
          <p:nvPr/>
        </p:nvGrpSpPr>
        <p:grpSpPr>
          <a:xfrm>
            <a:off x="8251365" y="2232922"/>
            <a:ext cx="2060887" cy="548059"/>
            <a:chOff x="6396151" y="1105468"/>
            <a:chExt cx="2747849" cy="730746"/>
          </a:xfrm>
        </p:grpSpPr>
        <p:sp>
          <p:nvSpPr>
            <p:cNvPr id="101" name="Oval 100"/>
            <p:cNvSpPr/>
            <p:nvPr/>
          </p:nvSpPr>
          <p:spPr>
            <a:xfrm>
              <a:off x="8407021" y="1105468"/>
              <a:ext cx="736979" cy="73074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396151" y="1183601"/>
              <a:ext cx="2463421" cy="4514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Nicotine</a:t>
              </a:r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aerosol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417627" y="3599378"/>
            <a:ext cx="1152570" cy="1764515"/>
            <a:chOff x="10022971" y="6012629"/>
            <a:chExt cx="2185614" cy="3346044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2" t="1835" r="74057" b="14165"/>
            <a:stretch/>
          </p:blipFill>
          <p:spPr>
            <a:xfrm>
              <a:off x="11034427" y="6012629"/>
              <a:ext cx="1174158" cy="3216172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1" t="7812" r="67188" b="10937"/>
            <a:stretch/>
          </p:blipFill>
          <p:spPr>
            <a:xfrm>
              <a:off x="10022971" y="6042430"/>
              <a:ext cx="1052269" cy="3316243"/>
            </a:xfrm>
            <a:prstGeom prst="rect">
              <a:avLst/>
            </a:prstGeom>
          </p:spPr>
        </p:pic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13251" y="3684093"/>
            <a:ext cx="2408354" cy="2869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5" name="Title 1"/>
          <p:cNvSpPr txBox="1">
            <a:spLocks/>
          </p:cNvSpPr>
          <p:nvPr/>
        </p:nvSpPr>
        <p:spPr>
          <a:xfrm>
            <a:off x="1606785" y="536047"/>
            <a:ext cx="8991600" cy="12480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/>
          </a:p>
          <a:p>
            <a:r>
              <a:rPr lang="en-US" sz="3600" dirty="0"/>
              <a:t>How they work</a:t>
            </a:r>
          </a:p>
        </p:txBody>
      </p:sp>
    </p:spTree>
    <p:extLst>
      <p:ext uri="{BB962C8B-B14F-4D97-AF65-F5344CB8AC3E}">
        <p14:creationId xmlns:p14="http://schemas.microsoft.com/office/powerpoint/2010/main" val="358289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1.66667E-6 0.00024 C 0.00313 0.0007 0.01059 0.00186 0.01354 0.00209 L 0.06979 0.00301 L 0.13802 0.00394 L 0.36424 0.00301 C 0.36511 0.00301 0.36597 0.00278 0.36684 0.00209 C 0.37379 -0.00393 0.36459 0.00116 0.37084 -0.00185 C 0.37778 -0.00856 0.36719 0.00163 0.37535 -0.00578 C 0.37934 -0.00902 0.37899 -0.00925 0.38212 -0.01273 C 0.38264 -0.01319 0.38351 -0.01365 0.38403 -0.01435 C 0.38455 -0.0155 0.3849 -0.01666 0.38542 -0.01736 C 0.38629 -0.01828 0.38715 -0.01851 0.38802 -0.01944 C 0.38941 -0.0206 0.39063 -0.02175 0.39202 -0.02314 C 0.39271 -0.02384 0.3934 -0.0243 0.3941 -0.02523 C 0.39514 -0.02638 0.39618 -0.02777 0.39722 -0.02916 C 0.39809 -0.03009 0.39844 -0.03101 0.39931 -0.03194 C 0.39983 -0.03263 0.4007 -0.0331 0.40122 -0.03379 C 0.40226 -0.03472 0.40313 -0.03564 0.40399 -0.0368 C 0.40469 -0.03773 0.40521 -0.03888 0.4059 -0.03958 C 0.4066 -0.04027 0.40729 -0.04074 0.40799 -0.04166 C 0.40938 -0.04375 0.41129 -0.04583 0.4125 -0.04837 C 0.41406 -0.05162 0.41632 -0.05671 0.41771 -0.05902 C 0.41945 -0.06157 0.42014 -0.06203 0.42118 -0.06481 C 0.42205 -0.06736 0.42274 -0.07037 0.42379 -0.07268 C 0.42431 -0.07361 0.42465 -0.07453 0.42518 -0.07546 C 0.42552 -0.07638 0.42552 -0.07754 0.4257 -0.07847 C 0.42604 -0.07962 0.42674 -0.08055 0.42709 -0.08148 C 0.43038 -0.09004 0.42656 -0.08125 0.42986 -0.08819 C 0.43212 -0.09884 0.4283 -0.08263 0.43177 -0.09398 C 0.43229 -0.09583 0.43229 -0.09814 0.43299 -0.09976 C 0.43351 -0.10069 0.43403 -0.10162 0.43438 -0.10277 C 0.43507 -0.10462 0.43542 -0.10671 0.43559 -0.10833 C 0.43594 -0.11018 0.43594 -0.1118 0.43646 -0.11342 C 0.43663 -0.11458 0.43733 -0.1155 0.43768 -0.1162 C 0.43924 -0.12546 0.43715 -0.11412 0.43959 -0.125 C 0.44045 -0.128 0.44045 -0.13078 0.44097 -0.13356 C 0.44115 -0.13472 0.44149 -0.13564 0.44167 -0.13657 C 0.44202 -0.13958 0.44202 -0.14236 0.44219 -0.14537 C 0.44254 -0.14907 0.44271 -0.15254 0.44306 -0.15601 C 0.44306 -0.15717 0.4434 -0.1581 0.44358 -0.15879 C 0.4441 -0.16157 0.44445 -0.16412 0.44497 -0.16689 C 0.44549 -0.16898 0.44601 -0.17106 0.44618 -0.17361 C 0.4467 -0.17638 0.44653 -0.18009 0.44757 -0.18333 C 0.44792 -0.18425 0.44861 -0.18495 0.44879 -0.18611 C 0.44931 -0.18796 0.44948 -0.19027 0.45018 -0.19189 C 0.45122 -0.19375 0.45243 -0.19537 0.45295 -0.19768 C 0.45313 -0.19861 0.45313 -0.19976 0.45365 -0.20069 C 0.45469 -0.20347 0.4559 -0.20509 0.45747 -0.2074 C 0.45938 -0.21527 0.45677 -0.20601 0.46024 -0.21111 C 0.46545 -0.21898 0.46024 -0.21597 0.46493 -0.21805 C 0.46545 -0.21875 0.46615 -0.21944 0.46684 -0.2199 C 0.46806 -0.22083 0.47066 -0.22199 0.47066 -0.22175 C 0.47639 -0.22731 0.46927 -0.22083 0.47465 -0.225 C 0.47552 -0.22546 0.47604 -0.22638 0.47674 -0.22685 C 0.47726 -0.22731 0.47761 -0.22731 0.47813 -0.22731 L 0.48021 -0.22731 L 0.48021 -0.22731 " pathEditMode="relative" rAng="0" ptsTypes="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-1118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093 L 1.66667E-6 -0.0007 C 0.00312 -0.00023 0.01059 0.00092 0.01354 0.00115 L 0.06979 0.00208 L 0.13802 0.00301 L 0.36423 0.00208 C 0.3651 0.00208 0.36597 0.00185 0.36684 0.00115 C 0.37378 -0.00486 0.36458 0.00023 0.37083 -0.00278 C 0.37778 -0.00949 0.36719 0.00069 0.37535 -0.00672 C 0.37934 -0.00996 0.37899 -0.01019 0.38212 -0.01366 C 0.38264 -0.01412 0.38351 -0.01459 0.38403 -0.01528 C 0.38455 -0.01644 0.38489 -0.0176 0.38542 -0.01829 C 0.38628 -0.01922 0.38715 -0.01945 0.38802 -0.02037 C 0.38941 -0.02153 0.39062 -0.02269 0.39201 -0.02408 C 0.39271 -0.02477 0.3934 -0.02523 0.3941 -0.02616 C 0.39514 -0.02732 0.39618 -0.02871 0.39722 -0.0301 C 0.39809 -0.03102 0.39844 -0.03195 0.3993 -0.03287 C 0.39982 -0.03357 0.40069 -0.03403 0.40121 -0.03473 C 0.40226 -0.03565 0.40312 -0.03658 0.40399 -0.03773 C 0.40469 -0.03866 0.40521 -0.03982 0.4059 -0.04051 C 0.4066 -0.04121 0.40729 -0.04167 0.40798 -0.0426 C 0.40937 -0.04468 0.41128 -0.04676 0.4125 -0.04931 C 0.41406 -0.05255 0.41632 -0.05764 0.41771 -0.05996 C 0.41944 -0.0625 0.42014 -0.06297 0.42118 -0.06574 C 0.42205 -0.06829 0.42274 -0.0713 0.42378 -0.07361 C 0.4243 -0.07454 0.42465 -0.07547 0.42517 -0.07639 C 0.42552 -0.07732 0.42552 -0.07848 0.42569 -0.0794 C 0.42604 -0.08056 0.42673 -0.08148 0.42708 -0.08241 C 0.43038 -0.09098 0.42656 -0.08218 0.42986 -0.08912 C 0.43212 -0.09977 0.4283 -0.08357 0.43177 -0.09491 C 0.43229 -0.09676 0.43229 -0.09908 0.43298 -0.1007 C 0.43351 -0.10162 0.43403 -0.10255 0.43437 -0.10371 C 0.43507 -0.10556 0.43542 -0.10764 0.43559 -0.10926 C 0.43594 -0.11111 0.43594 -0.11273 0.43646 -0.11435 C 0.43663 -0.11551 0.43732 -0.11644 0.43767 -0.11713 C 0.43923 -0.12639 0.43715 -0.11505 0.43958 -0.12593 C 0.44045 -0.12894 0.44045 -0.13172 0.44097 -0.13449 C 0.44114 -0.13565 0.44149 -0.13658 0.44167 -0.1375 C 0.44201 -0.14051 0.44201 -0.14329 0.44219 -0.1463 C 0.44253 -0.15 0.44271 -0.15348 0.44305 -0.15695 C 0.44305 -0.1581 0.4434 -0.15903 0.44357 -0.15973 C 0.4441 -0.1625 0.44444 -0.16505 0.44496 -0.16783 C 0.44548 -0.16991 0.44601 -0.17199 0.44618 -0.17454 C 0.4467 -0.17732 0.44653 -0.18102 0.44757 -0.18426 C 0.44792 -0.18519 0.44861 -0.18588 0.44878 -0.18704 C 0.4493 -0.18889 0.44948 -0.19121 0.45017 -0.19283 C 0.45121 -0.19468 0.45243 -0.1963 0.45295 -0.19861 C 0.45312 -0.19954 0.45312 -0.2007 0.45364 -0.20162 C 0.45469 -0.2044 0.4559 -0.20602 0.45746 -0.20834 C 0.45937 -0.21621 0.45677 -0.20695 0.46024 -0.21204 C 0.46545 -0.21991 0.46024 -0.2169 0.46493 -0.21898 C 0.46545 -0.21968 0.46614 -0.22037 0.46684 -0.22084 C 0.46805 -0.22176 0.47066 -0.22292 0.47066 -0.22269 C 0.47639 -0.22824 0.46927 -0.22176 0.47465 -0.22593 C 0.47552 -0.22639 0.47604 -0.22732 0.47673 -0.22778 C 0.47726 -0.22824 0.4776 -0.22824 0.47812 -0.22824 L 0.48021 -0.22824 L 0.48021 -0.22801 " pathEditMode="relative" rAng="0" ptsTypes="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-1118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-5.55556E-7 0.00023 C 0.00313 0.00069 0.01059 0.00185 0.01354 0.00208 L 0.06979 0.00301 L 0.13802 0.00393 L 0.36424 0.00301 C 0.3651 0.00301 0.36597 0.00278 0.36684 0.00208 C 0.37379 -0.00394 0.36458 0.00116 0.37083 -0.00185 C 0.37778 -0.00857 0.36719 0.00162 0.37535 -0.00579 C 0.37934 -0.00903 0.37899 -0.00926 0.38212 -0.01273 C 0.38264 -0.0132 0.38351 -0.01366 0.38403 -0.01435 C 0.38455 -0.01551 0.3849 -0.01667 0.38542 -0.01736 C 0.38629 -0.01829 0.38715 -0.01852 0.38802 -0.01945 C 0.38941 -0.0206 0.39063 -0.02176 0.39201 -0.02315 C 0.39271 -0.02384 0.3934 -0.02431 0.3941 -0.02523 C 0.39514 -0.02639 0.39618 -0.02778 0.39722 -0.02917 C 0.39809 -0.03009 0.39844 -0.03102 0.39931 -0.03195 C 0.39983 -0.03264 0.4007 -0.0331 0.40122 -0.0338 C 0.40226 -0.03472 0.40313 -0.03565 0.40399 -0.03681 C 0.40469 -0.03773 0.40521 -0.03889 0.4059 -0.03958 C 0.4066 -0.04028 0.40729 -0.04074 0.40799 -0.04167 C 0.40938 -0.04375 0.41129 -0.04583 0.4125 -0.04838 C 0.41406 -0.05162 0.41632 -0.05671 0.41771 -0.05903 C 0.41945 -0.06158 0.42014 -0.06204 0.42118 -0.06482 C 0.42205 -0.06736 0.42274 -0.07037 0.42379 -0.07269 C 0.42431 -0.07361 0.42465 -0.07454 0.42517 -0.07546 C 0.42552 -0.07639 0.42552 -0.07755 0.4257 -0.07847 C 0.42604 -0.07963 0.42674 -0.08056 0.42708 -0.08148 C 0.43038 -0.09005 0.42656 -0.08125 0.42986 -0.0882 C 0.43212 -0.09884 0.4283 -0.08264 0.43177 -0.09398 C 0.43229 -0.09583 0.43229 -0.09815 0.43299 -0.09977 C 0.43351 -0.1007 0.43403 -0.10162 0.43438 -0.10278 C 0.43507 -0.10463 0.43542 -0.10671 0.43559 -0.10833 C 0.43594 -0.11019 0.43594 -0.11181 0.43646 -0.11343 C 0.43663 -0.11458 0.43733 -0.11551 0.43767 -0.1162 C 0.43924 -0.12546 0.43715 -0.11412 0.43958 -0.125 C 0.44045 -0.12801 0.44045 -0.13079 0.44097 -0.13357 C 0.44115 -0.13472 0.44149 -0.13565 0.44167 -0.13658 C 0.44201 -0.13958 0.44201 -0.14236 0.44219 -0.14537 C 0.44254 -0.14908 0.44271 -0.15255 0.44306 -0.15602 C 0.44306 -0.15718 0.4434 -0.1581 0.44358 -0.1588 C 0.4441 -0.16158 0.44445 -0.16412 0.44497 -0.1669 C 0.44549 -0.16898 0.44601 -0.17107 0.44618 -0.17361 C 0.4467 -0.17639 0.44653 -0.18009 0.44757 -0.18333 C 0.44792 -0.18426 0.44861 -0.18495 0.44879 -0.18611 C 0.44931 -0.18796 0.44948 -0.19028 0.45017 -0.1919 C 0.45122 -0.19375 0.45243 -0.19537 0.45295 -0.19769 C 0.45313 -0.19861 0.45313 -0.19977 0.45365 -0.2007 C 0.45469 -0.20347 0.4559 -0.20509 0.45747 -0.20741 C 0.45938 -0.21528 0.45677 -0.20602 0.46024 -0.21111 C 0.46545 -0.21898 0.46024 -0.21597 0.46493 -0.21806 C 0.46545 -0.21875 0.46615 -0.21945 0.46684 -0.21991 C 0.46806 -0.22083 0.47066 -0.22199 0.47066 -0.22176 C 0.47639 -0.22732 0.46927 -0.22083 0.47465 -0.225 C 0.47552 -0.22546 0.47604 -0.22639 0.47674 -0.22685 C 0.47726 -0.22732 0.4776 -0.22732 0.47813 -0.22732 L 0.48021 -0.22732 L 0.48021 -0.22708 " pathEditMode="relative" rAng="0" ptsTypes="AAAAAA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-111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96296E-6 L -5.55556E-7 0.00023 C 0.00313 0.00069 0.01059 0.00185 0.01354 0.00208 L 0.06979 0.00301 L 0.13802 0.00393 L 0.36424 0.00301 C 0.3651 0.00301 0.36597 0.00277 0.36684 0.00208 C 0.37379 -0.00394 0.36458 0.00115 0.37083 -0.00185 C 0.37778 -0.00857 0.36719 0.00162 0.37535 -0.00579 C 0.37934 -0.00903 0.37899 -0.00926 0.38212 -0.01273 C 0.38264 -0.0132 0.38351 -0.01366 0.38403 -0.01435 C 0.38455 -0.01551 0.3849 -0.01667 0.38542 -0.01736 C 0.38629 -0.01829 0.38715 -0.01852 0.38802 -0.01945 C 0.38941 -0.0206 0.39063 -0.02176 0.39201 -0.02315 C 0.39271 -0.02385 0.3934 -0.02431 0.3941 -0.02523 C 0.39514 -0.02639 0.39618 -0.02778 0.39722 -0.02917 C 0.39809 -0.0301 0.39844 -0.03102 0.39931 -0.03195 C 0.39983 -0.03264 0.4007 -0.0331 0.40122 -0.0338 C 0.40226 -0.03473 0.40313 -0.03565 0.40399 -0.03681 C 0.40469 -0.03773 0.40521 -0.03889 0.4059 -0.03959 C 0.4066 -0.04028 0.40729 -0.04074 0.40799 -0.04167 C 0.40938 -0.04375 0.41129 -0.04584 0.4125 -0.04838 C 0.41406 -0.05162 0.41632 -0.05672 0.41771 -0.05903 C 0.41945 -0.06158 0.42014 -0.06204 0.42118 -0.06482 C 0.42205 -0.06736 0.42274 -0.07037 0.42379 -0.07269 C 0.42431 -0.07361 0.42465 -0.07454 0.42517 -0.07547 C 0.42552 -0.07639 0.42552 -0.07755 0.4257 -0.07848 C 0.42604 -0.07963 0.42674 -0.08056 0.42708 -0.08148 C 0.43038 -0.09005 0.42656 -0.08125 0.42986 -0.0882 C 0.43212 -0.09885 0.4283 -0.08264 0.43177 -0.09398 C 0.43229 -0.09584 0.43229 -0.09815 0.43299 -0.09977 C 0.43351 -0.1007 0.43403 -0.10162 0.43438 -0.10278 C 0.43507 -0.10463 0.43542 -0.10672 0.43559 -0.10834 C 0.43594 -0.11019 0.43594 -0.11181 0.43646 -0.11343 C 0.43663 -0.11459 0.43733 -0.11551 0.43767 -0.11621 C 0.43924 -0.12547 0.43715 -0.11412 0.43958 -0.125 C 0.44045 -0.12801 0.44045 -0.13079 0.44097 -0.13357 C 0.44115 -0.13473 0.44149 -0.13565 0.44167 -0.13658 C 0.44201 -0.13959 0.44201 -0.14236 0.44219 -0.14537 C 0.44254 -0.14908 0.44271 -0.15255 0.44306 -0.15602 C 0.44306 -0.15718 0.4434 -0.1581 0.44358 -0.1588 C 0.4441 -0.16158 0.44445 -0.16412 0.44497 -0.1669 C 0.44549 -0.16898 0.44601 -0.17107 0.44618 -0.17361 C 0.4467 -0.17639 0.44653 -0.1801 0.44757 -0.18334 C 0.44792 -0.18426 0.44861 -0.18496 0.44879 -0.18611 C 0.44931 -0.18797 0.44948 -0.19028 0.45017 -0.1919 C 0.45122 -0.19375 0.45243 -0.19537 0.45295 -0.19769 C 0.45313 -0.19861 0.45313 -0.19977 0.45365 -0.2007 C 0.45469 -0.20348 0.4559 -0.2051 0.45747 -0.20741 C 0.45938 -0.21528 0.45677 -0.20602 0.46024 -0.21111 C 0.46545 -0.21898 0.46024 -0.21598 0.46493 -0.21806 C 0.46545 -0.21875 0.46615 -0.21945 0.46684 -0.21991 C 0.46806 -0.22084 0.47066 -0.22199 0.47066 -0.22176 C 0.47639 -0.22732 0.46927 -0.22084 0.47465 -0.225 C 0.47552 -0.22547 0.47604 -0.22639 0.47674 -0.22685 C 0.47726 -0.22732 0.4776 -0.22732 0.47813 -0.22732 L 0.48021 -0.22732 L 0.48021 -0.22709 " pathEditMode="relative" rAng="0" ptsTypes="AAAAAAAAAAAAAAA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-1118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301 L -3.33333E-6 -0.00278 C 0.00313 -0.00232 0.01059 -0.00116 0.01355 -0.00093 L 0.0698 4.81481E-6 L 0.13802 0.00092 L 0.36424 4.81481E-6 C 0.36511 4.81481E-6 0.36598 -0.00024 0.36684 -0.00093 C 0.37379 -0.00695 0.36459 -0.00186 0.37084 -0.00487 C 0.37778 -0.01158 0.36719 -0.00139 0.37535 -0.0088 C 0.37934 -0.01204 0.379 -0.01227 0.38212 -0.01575 C 0.38264 -0.01621 0.38351 -0.01667 0.38403 -0.01737 C 0.38455 -0.01852 0.3849 -0.01968 0.38542 -0.02038 C 0.38629 -0.0213 0.38716 -0.02153 0.38802 -0.02246 C 0.38941 -0.02362 0.39063 -0.02477 0.39202 -0.02616 C 0.39271 -0.02686 0.39341 -0.02732 0.3941 -0.02825 C 0.39514 -0.0294 0.39618 -0.03079 0.39723 -0.03218 C 0.39809 -0.03311 0.39844 -0.03403 0.39931 -0.03496 C 0.39983 -0.03565 0.4007 -0.03612 0.40122 -0.03681 C 0.40226 -0.03774 0.40313 -0.03866 0.404 -0.03982 C 0.40469 -0.04075 0.40521 -0.0419 0.40591 -0.0426 C 0.4066 -0.04329 0.4073 -0.04375 0.40799 -0.04468 C 0.40938 -0.04676 0.41129 -0.04885 0.4125 -0.05139 C 0.41407 -0.05463 0.41632 -0.05973 0.41771 -0.06204 C 0.41945 -0.06459 0.42014 -0.06505 0.42118 -0.06783 C 0.42205 -0.07038 0.42275 -0.07338 0.42379 -0.0757 C 0.42431 -0.07663 0.42466 -0.07755 0.42518 -0.07848 C 0.42552 -0.0794 0.42552 -0.08056 0.4257 -0.08149 C 0.42605 -0.08264 0.42674 -0.08357 0.42709 -0.0845 C 0.43039 -0.09306 0.42657 -0.08426 0.42986 -0.09121 C 0.43212 -0.10186 0.4283 -0.08565 0.43177 -0.097 C 0.4323 -0.09885 0.4323 -0.10116 0.43299 -0.10278 C 0.43351 -0.10371 0.43403 -0.10463 0.43438 -0.10579 C 0.43507 -0.10764 0.43542 -0.10973 0.43559 -0.11135 C 0.43594 -0.1132 0.43594 -0.11482 0.43646 -0.11644 C 0.43664 -0.1176 0.43733 -0.11852 0.43768 -0.11922 C 0.43924 -0.12848 0.43716 -0.11713 0.43959 -0.12801 C 0.44045 -0.13102 0.44045 -0.1338 0.44098 -0.13658 C 0.44115 -0.13774 0.4415 -0.13866 0.44167 -0.13959 C 0.44202 -0.1426 0.44202 -0.14538 0.44219 -0.14838 C 0.44254 -0.15209 0.44271 -0.15556 0.44306 -0.15903 C 0.44306 -0.16019 0.44341 -0.16112 0.44358 -0.16181 C 0.4441 -0.16459 0.44445 -0.16713 0.44497 -0.16991 C 0.44549 -0.172 0.44601 -0.17408 0.44618 -0.17663 C 0.4467 -0.1794 0.44653 -0.18311 0.44757 -0.18635 C 0.44792 -0.18727 0.44861 -0.18797 0.44879 -0.18913 C 0.44931 -0.19098 0.44948 -0.19329 0.45018 -0.19491 C 0.45122 -0.19676 0.45243 -0.19838 0.45295 -0.2007 C 0.45313 -0.20163 0.45313 -0.20278 0.45365 -0.20371 C 0.45469 -0.20649 0.45591 -0.20811 0.45747 -0.21042 C 0.45938 -0.21829 0.45677 -0.20903 0.46025 -0.21413 C 0.46545 -0.222 0.46025 -0.21899 0.46493 -0.22107 C 0.46545 -0.22176 0.46615 -0.22246 0.46684 -0.22292 C 0.46806 -0.22385 0.47066 -0.225 0.47066 -0.22477 C 0.47639 -0.23033 0.46927 -0.22385 0.47466 -0.22801 C 0.47552 -0.22848 0.47605 -0.2294 0.47674 -0.22987 C 0.47726 -0.23033 0.47761 -0.23033 0.47813 -0.23033 L 0.48021 -0.23033 L 0.48021 -0.2301 " pathEditMode="relative" rAng="0" ptsTypes="AAAAAAAAAAAAAA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-1118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-2.77778E-6 0.00023 C 0.00313 0.0007 0.01059 0.00185 0.01354 0.00209 L 0.06979 0.00301 L 0.13802 0.00394 L 0.36424 0.00301 C 0.36511 0.00301 0.36598 0.00278 0.36684 0.00209 C 0.37379 -0.00393 0.36459 0.00116 0.37084 -0.00185 C 0.37778 -0.00856 0.36719 0.00162 0.37535 -0.00578 C 0.37934 -0.00903 0.379 -0.00926 0.38212 -0.01273 C 0.38264 -0.01319 0.38351 -0.01365 0.38403 -0.01435 C 0.38455 -0.01551 0.3849 -0.01666 0.38542 -0.01736 C 0.38629 -0.01828 0.38716 -0.01852 0.38802 -0.01944 C 0.38941 -0.0206 0.39063 -0.02176 0.39202 -0.02315 C 0.39271 -0.02384 0.39341 -0.0243 0.3941 -0.02523 C 0.39514 -0.02639 0.39618 -0.02778 0.39723 -0.02916 C 0.39809 -0.03009 0.39844 -0.03102 0.39931 -0.03194 C 0.39983 -0.03264 0.4007 -0.0331 0.40122 -0.03379 C 0.40226 -0.03472 0.40313 -0.03565 0.404 -0.0368 C 0.40469 -0.03773 0.40521 -0.03889 0.40591 -0.03958 C 0.4066 -0.04028 0.40729 -0.04074 0.40799 -0.04166 C 0.40938 -0.04375 0.41129 -0.04583 0.4125 -0.04838 C 0.41407 -0.05162 0.41632 -0.05671 0.41771 -0.05903 C 0.41945 -0.06157 0.42014 -0.06203 0.42118 -0.06481 C 0.42205 -0.06736 0.42275 -0.07037 0.42379 -0.07268 C 0.42431 -0.07361 0.42466 -0.07453 0.42518 -0.07546 C 0.42552 -0.07639 0.42552 -0.07754 0.4257 -0.07847 C 0.42604 -0.07963 0.42674 -0.08055 0.42709 -0.08148 C 0.43038 -0.09004 0.42657 -0.08125 0.42986 -0.08819 C 0.43212 -0.09884 0.4283 -0.08264 0.43177 -0.09398 C 0.43229 -0.09583 0.43229 -0.09815 0.43299 -0.09977 C 0.43351 -0.10069 0.43403 -0.10162 0.43438 -0.10278 C 0.43507 -0.10463 0.43542 -0.10671 0.43559 -0.10833 C 0.43594 -0.11018 0.43594 -0.1118 0.43646 -0.11342 C 0.43663 -0.11458 0.43733 -0.11551 0.43768 -0.1162 C 0.43924 -0.12546 0.43716 -0.11412 0.43959 -0.125 C 0.44045 -0.12801 0.44045 -0.13078 0.44098 -0.13356 C 0.44115 -0.13472 0.4415 -0.13565 0.44167 -0.13657 C 0.44202 -0.13958 0.44202 -0.14236 0.44219 -0.14537 C 0.44254 -0.14907 0.44271 -0.15254 0.44306 -0.15602 C 0.44306 -0.15717 0.44341 -0.1581 0.44358 -0.15879 C 0.4441 -0.16157 0.44445 -0.16412 0.44497 -0.1669 C 0.44549 -0.16898 0.44601 -0.17106 0.44618 -0.17361 C 0.4467 -0.17639 0.44653 -0.18009 0.44757 -0.18333 C 0.44792 -0.18426 0.44861 -0.18495 0.44879 -0.18611 C 0.44931 -0.18796 0.44948 -0.19028 0.45018 -0.1919 C 0.45122 -0.19375 0.45243 -0.19537 0.45295 -0.19768 C 0.45313 -0.19861 0.45313 -0.19977 0.45365 -0.20069 C 0.45469 -0.20347 0.45591 -0.20509 0.45747 -0.2074 C 0.45938 -0.21528 0.45677 -0.20602 0.46025 -0.21111 C 0.46545 -0.21898 0.46025 -0.21597 0.46493 -0.21805 C 0.46545 -0.21875 0.46615 -0.21944 0.46684 -0.2199 C 0.46806 -0.22083 0.47066 -0.22199 0.47066 -0.22176 C 0.47639 -0.22731 0.46927 -0.22083 0.47466 -0.225 C 0.47552 -0.22546 0.47604 -0.22639 0.47674 -0.22685 C 0.47726 -0.22731 0.47761 -0.22731 0.47813 -0.22731 L 0.48021 -0.22731 L 0.48021 -0.22708 " pathEditMode="relative" rAng="0" ptsTypes="AAAAAAAAAAAAA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-1118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L 2.77778E-6 0.00023 C 0.00312 0.00069 0.01059 0.00185 0.01354 0.00208 L 0.06979 0.00301 L 0.13802 0.00393 L 0.36423 0.00301 C 0.3651 0.00301 0.36597 0.00277 0.36684 0.00208 C 0.37378 -0.00394 0.36458 0.00115 0.37083 -0.00186 C 0.37778 -0.00857 0.36718 0.00162 0.37534 -0.00579 C 0.37934 -0.00903 0.37899 -0.00926 0.38212 -0.01274 C 0.38264 -0.0132 0.3835 -0.01366 0.38403 -0.01436 C 0.38455 -0.01551 0.38489 -0.01667 0.38541 -0.01736 C 0.38628 -0.01829 0.38715 -0.01852 0.38802 -0.01945 C 0.38941 -0.02061 0.39062 -0.02176 0.39201 -0.02315 C 0.39271 -0.02385 0.3934 -0.02431 0.39409 -0.02524 C 0.39514 -0.02639 0.39618 -0.02778 0.39722 -0.02917 C 0.39809 -0.0301 0.39843 -0.03102 0.3993 -0.03195 C 0.39982 -0.03264 0.40069 -0.03311 0.40121 -0.0338 C 0.40225 -0.03473 0.40312 -0.03565 0.40399 -0.03681 C 0.40468 -0.03774 0.40521 -0.03889 0.4059 -0.03959 C 0.40659 -0.04028 0.40729 -0.04074 0.40798 -0.04167 C 0.40937 -0.04375 0.41128 -0.04584 0.4125 -0.04838 C 0.41406 -0.05162 0.41632 -0.05672 0.41771 -0.05903 C 0.41944 -0.06158 0.42014 -0.06204 0.42118 -0.06482 C 0.42205 -0.06736 0.42274 -0.07037 0.42378 -0.07269 C 0.4243 -0.07361 0.42465 -0.07454 0.42517 -0.07547 C 0.42552 -0.07639 0.42552 -0.07755 0.42569 -0.07848 C 0.42604 -0.07963 0.42673 -0.08056 0.42708 -0.08149 C 0.43038 -0.09005 0.42656 -0.08125 0.42986 -0.0882 C 0.43212 -0.09885 0.4283 -0.08264 0.43177 -0.09399 C 0.43229 -0.09584 0.43229 -0.09815 0.43298 -0.09977 C 0.4335 -0.1007 0.43403 -0.10162 0.43437 -0.10278 C 0.43507 -0.10463 0.43541 -0.10672 0.43559 -0.10834 C 0.43593 -0.11019 0.43593 -0.11181 0.43646 -0.11343 C 0.43663 -0.11459 0.43732 -0.11551 0.43767 -0.11621 C 0.43923 -0.12547 0.43715 -0.11412 0.43958 -0.125 C 0.44045 -0.12801 0.44045 -0.13079 0.44097 -0.13357 C 0.44114 -0.13473 0.44149 -0.13565 0.44166 -0.13658 C 0.44201 -0.13959 0.44201 -0.14236 0.44218 -0.14537 C 0.44253 -0.14908 0.44271 -0.15255 0.44305 -0.15602 C 0.44305 -0.15718 0.4434 -0.15811 0.44357 -0.1588 C 0.44409 -0.16158 0.44444 -0.16412 0.44496 -0.1669 C 0.44548 -0.16899 0.446 -0.17107 0.44618 -0.17361 C 0.4467 -0.17639 0.44653 -0.1801 0.44757 -0.18334 C 0.44791 -0.18426 0.44861 -0.18496 0.44878 -0.18611 C 0.4493 -0.18797 0.44948 -0.19028 0.45017 -0.1919 C 0.45121 -0.19375 0.45243 -0.19537 0.45295 -0.19769 C 0.45312 -0.19861 0.45312 -0.19977 0.45364 -0.2007 C 0.45468 -0.20348 0.4559 -0.2051 0.45746 -0.20741 C 0.45937 -0.21528 0.45677 -0.20602 0.46024 -0.21111 C 0.46545 -0.21899 0.46024 -0.21598 0.46493 -0.21806 C 0.46545 -0.21875 0.46614 -0.21945 0.46684 -0.21991 C 0.46805 -0.22084 0.47066 -0.22199 0.47066 -0.22176 C 0.47639 -0.22732 0.46927 -0.22084 0.47465 -0.225 C 0.47552 -0.22547 0.47604 -0.22639 0.47673 -0.22686 C 0.47725 -0.22732 0.4776 -0.22732 0.47812 -0.22732 L 0.48021 -0.22732 L 0.48021 -0.22709 " pathEditMode="relative" rAng="0" ptsTypes="AAAAAAAAAAAAAAAAAAAAAAAAAAAAAAAAAAAAAAAAAAAAAAAAAAAAAAAAAA">
                                      <p:cBhvr>
                                        <p:cTn id="5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-1118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3.33333E-6 0.00023 C 0.00312 0.00069 0.01059 0.00185 0.01354 0.00208 L 0.06979 0.00301 L 0.13802 0.00393 L 0.36423 0.00301 C 0.3651 0.00301 0.36597 0.00278 0.36684 0.00208 C 0.37378 -0.00394 0.36458 0.00116 0.37083 -0.00185 C 0.37777 -0.00857 0.36718 0.00162 0.37534 -0.00579 C 0.37934 -0.00903 0.37899 -0.00926 0.38211 -0.01273 C 0.38264 -0.01319 0.3835 -0.01366 0.38402 -0.01435 C 0.38455 -0.01551 0.38489 -0.01667 0.38541 -0.01736 C 0.38628 -0.01829 0.38715 -0.01852 0.38802 -0.01944 C 0.38941 -0.0206 0.39062 -0.02176 0.39201 -0.02315 C 0.39271 -0.02384 0.3934 -0.02431 0.39409 -0.02523 C 0.39514 -0.02639 0.39618 -0.02778 0.39722 -0.02917 C 0.39809 -0.03009 0.39843 -0.03102 0.3993 -0.03194 C 0.39982 -0.03264 0.40069 -0.0331 0.40121 -0.0338 C 0.40225 -0.03472 0.40312 -0.03565 0.40399 -0.03681 C 0.40468 -0.03773 0.40521 -0.03889 0.4059 -0.03958 C 0.40659 -0.04028 0.40729 -0.04074 0.40798 -0.04167 C 0.40937 -0.04375 0.41128 -0.04583 0.4125 -0.04838 C 0.41406 -0.05162 0.41632 -0.05671 0.41771 -0.05903 C 0.41944 -0.06157 0.42014 -0.06204 0.42118 -0.06482 C 0.42205 -0.06736 0.42274 -0.07037 0.42378 -0.07269 C 0.4243 -0.07361 0.42465 -0.07454 0.42517 -0.07546 C 0.42552 -0.07639 0.42552 -0.07755 0.42569 -0.07847 C 0.42604 -0.07963 0.42673 -0.08056 0.42708 -0.08148 C 0.43038 -0.09005 0.42656 -0.08125 0.42986 -0.08819 C 0.43211 -0.09884 0.4283 -0.08264 0.43177 -0.09398 C 0.43229 -0.09583 0.43229 -0.09815 0.43298 -0.09977 C 0.4335 -0.10069 0.43402 -0.10162 0.43437 -0.10278 C 0.43507 -0.10463 0.43541 -0.10671 0.43559 -0.10833 C 0.43593 -0.11019 0.43593 -0.11181 0.43646 -0.11343 C 0.43663 -0.11458 0.43732 -0.11551 0.43767 -0.1162 C 0.43923 -0.12546 0.43715 -0.11412 0.43958 -0.125 C 0.44045 -0.12801 0.44045 -0.13079 0.44097 -0.13357 C 0.44114 -0.13472 0.44149 -0.13565 0.44166 -0.13657 C 0.44201 -0.13958 0.44201 -0.14236 0.44218 -0.14537 C 0.44253 -0.14907 0.44271 -0.15255 0.44305 -0.15602 C 0.44305 -0.15718 0.4434 -0.1581 0.44357 -0.1588 C 0.44409 -0.16157 0.44444 -0.16412 0.44496 -0.1669 C 0.44548 -0.16898 0.446 -0.17107 0.44618 -0.17361 C 0.4467 -0.17639 0.44652 -0.18009 0.44757 -0.18333 C 0.44791 -0.18426 0.44861 -0.18495 0.44878 -0.18611 C 0.4493 -0.18796 0.44948 -0.19028 0.45017 -0.1919 C 0.45121 -0.19375 0.45243 -0.19537 0.45295 -0.19769 C 0.45312 -0.19861 0.45312 -0.19977 0.45364 -0.20069 C 0.45468 -0.20347 0.4559 -0.20509 0.45746 -0.20741 C 0.45937 -0.21528 0.45677 -0.20602 0.46024 -0.21111 C 0.46545 -0.21898 0.46024 -0.21597 0.46493 -0.21806 C 0.46545 -0.21875 0.46614 -0.21944 0.46684 -0.21991 C 0.46805 -0.22083 0.47066 -0.22199 0.47066 -0.22176 C 0.47639 -0.22732 0.46927 -0.22083 0.47465 -0.225 C 0.47552 -0.22546 0.47604 -0.22639 0.47673 -0.22685 C 0.47725 -0.22732 0.4776 -0.22732 0.47812 -0.22732 L 0.48021 -0.22732 L 0.48021 -0.22708 " pathEditMode="relative" rAng="0" ptsTypes="AAAAAAAAAAAAAA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-1118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3.33333E-6 0.00024 C 0.00313 0.0007 0.01059 0.00186 0.01355 0.00209 L 0.0698 0.00301 L 0.13802 0.00394 L 0.36424 0.00301 C 0.36511 0.00301 0.36598 0.00278 0.36684 0.00209 C 0.37379 -0.00393 0.36459 0.00116 0.37084 -0.00185 C 0.37778 -0.00856 0.36719 0.00163 0.37535 -0.00578 C 0.37934 -0.00902 0.379 -0.00925 0.38212 -0.01273 C 0.38264 -0.01319 0.38351 -0.01365 0.38403 -0.01435 C 0.38455 -0.0155 0.3849 -0.01666 0.38542 -0.01736 C 0.38629 -0.01828 0.38716 -0.01851 0.38802 -0.01944 C 0.38941 -0.0206 0.39063 -0.02175 0.39202 -0.02314 C 0.39271 -0.02384 0.39341 -0.0243 0.3941 -0.02523 C 0.39514 -0.02638 0.39618 -0.02777 0.39723 -0.02916 C 0.39809 -0.03009 0.39844 -0.03101 0.39931 -0.03194 C 0.39983 -0.03263 0.4007 -0.0331 0.40122 -0.03379 C 0.40226 -0.03472 0.40313 -0.03564 0.404 -0.0368 C 0.40469 -0.03773 0.40521 -0.03888 0.40591 -0.03958 C 0.4066 -0.04027 0.4073 -0.04074 0.40799 -0.04166 C 0.40938 -0.04375 0.41129 -0.04583 0.4125 -0.04837 C 0.41407 -0.05162 0.41632 -0.05671 0.41771 -0.05902 C 0.41945 -0.06157 0.42014 -0.06203 0.42118 -0.06481 C 0.42205 -0.06736 0.42275 -0.07037 0.42379 -0.07268 C 0.42431 -0.07361 0.42466 -0.07453 0.42518 -0.07546 C 0.42552 -0.07638 0.42552 -0.07754 0.4257 -0.07847 C 0.42605 -0.07962 0.42674 -0.08055 0.42709 -0.08148 C 0.43039 -0.09004 0.42657 -0.08125 0.42986 -0.08819 C 0.43212 -0.09884 0.4283 -0.08263 0.43177 -0.09398 C 0.4323 -0.09583 0.4323 -0.09814 0.43299 -0.09976 C 0.43351 -0.10069 0.43403 -0.10162 0.43438 -0.10277 C 0.43507 -0.10462 0.43542 -0.10671 0.43559 -0.10833 C 0.43594 -0.11018 0.43594 -0.1118 0.43646 -0.11342 C 0.43664 -0.11458 0.43733 -0.1155 0.43768 -0.1162 C 0.43924 -0.12546 0.43716 -0.11412 0.43959 -0.125 C 0.44045 -0.128 0.44045 -0.13078 0.44098 -0.13356 C 0.44115 -0.13472 0.4415 -0.13564 0.44167 -0.13657 C 0.44202 -0.13958 0.44202 -0.14236 0.44219 -0.14537 C 0.44254 -0.14907 0.44271 -0.15254 0.44306 -0.15601 C 0.44306 -0.15717 0.44341 -0.1581 0.44358 -0.15879 C 0.4441 -0.16157 0.44445 -0.16412 0.44497 -0.16689 C 0.44549 -0.16898 0.44601 -0.17106 0.44618 -0.17361 C 0.4467 -0.17638 0.44653 -0.18009 0.44757 -0.18333 C 0.44792 -0.18425 0.44861 -0.18495 0.44879 -0.18611 C 0.44931 -0.18796 0.44948 -0.19027 0.45018 -0.19189 C 0.45122 -0.19375 0.45243 -0.19537 0.45295 -0.19768 C 0.45313 -0.19861 0.45313 -0.19976 0.45365 -0.20069 C 0.45469 -0.20347 0.45591 -0.20509 0.45747 -0.2074 C 0.45938 -0.21527 0.45677 -0.20601 0.46025 -0.21111 C 0.46545 -0.21898 0.46025 -0.21597 0.46493 -0.21805 C 0.46545 -0.21875 0.46615 -0.21944 0.46684 -0.2199 C 0.46806 -0.22083 0.47066 -0.22199 0.47066 -0.22175 C 0.47639 -0.22731 0.46927 -0.22083 0.47466 -0.225 C 0.47552 -0.22546 0.47605 -0.22638 0.47674 -0.22685 C 0.47726 -0.22731 0.47761 -0.22731 0.47813 -0.22731 L 0.48021 -0.22731 L 0.48021 -0.22708 " pathEditMode="relative" rAng="0" ptsTypes="AAAAAAAAA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-11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48148E-6 L -3.88889E-6 0.00023 C 0.00313 0.0007 0.01059 0.00185 0.01355 0.00208 L 0.0698 0.00301 L 0.13802 0.00394 L 0.36424 0.00301 C 0.36511 0.00301 0.36598 0.00278 0.36684 0.00208 C 0.37379 -0.00393 0.36459 0.00116 0.37084 -0.00185 C 0.37778 -0.00856 0.36719 0.00162 0.37535 -0.00579 C 0.37934 -0.00903 0.379 -0.00926 0.38212 -0.01273 C 0.38264 -0.01319 0.38351 -0.01366 0.38403 -0.01435 C 0.38455 -0.01551 0.3849 -0.01667 0.38542 -0.01736 C 0.38629 -0.01829 0.38716 -0.01852 0.38802 -0.01944 C 0.38941 -0.0206 0.39063 -0.02176 0.39202 -0.02315 C 0.39271 -0.02384 0.39341 -0.0243 0.3941 -0.02523 C 0.39514 -0.02639 0.39618 -0.02778 0.39723 -0.02917 C 0.39809 -0.03009 0.39844 -0.03102 0.39931 -0.03194 C 0.39983 -0.03264 0.4007 -0.0331 0.40122 -0.03379 C 0.40226 -0.03472 0.40313 -0.03565 0.404 -0.0368 C 0.40469 -0.03773 0.40521 -0.03889 0.40591 -0.03958 C 0.4066 -0.04028 0.4073 -0.04074 0.40799 -0.04167 C 0.40938 -0.04375 0.41129 -0.04583 0.4125 -0.04838 C 0.41407 -0.05162 0.41632 -0.05671 0.41771 -0.05903 C 0.41945 -0.06157 0.42014 -0.06204 0.42118 -0.06481 C 0.42205 -0.06736 0.42275 -0.07037 0.42379 -0.07268 C 0.42431 -0.07361 0.42466 -0.07454 0.42518 -0.07546 C 0.42552 -0.07639 0.42552 -0.07754 0.4257 -0.07847 C 0.42605 -0.07963 0.42674 -0.08055 0.42709 -0.08148 C 0.43039 -0.09004 0.42657 -0.08125 0.42987 -0.08819 C 0.43212 -0.09884 0.4283 -0.08264 0.43177 -0.09398 C 0.4323 -0.09583 0.4323 -0.09815 0.43299 -0.09977 C 0.43351 -0.10069 0.43403 -0.10162 0.43438 -0.10278 C 0.43507 -0.10463 0.43542 -0.10671 0.43559 -0.10833 C 0.43594 -0.11018 0.43594 -0.1118 0.43646 -0.11342 C 0.43664 -0.11458 0.43733 -0.11551 0.43768 -0.1162 C 0.43924 -0.12546 0.43716 -0.11412 0.43959 -0.125 C 0.44046 -0.12801 0.44046 -0.13079 0.44098 -0.13356 C 0.44115 -0.13472 0.4415 -0.13565 0.44167 -0.13657 C 0.44202 -0.13958 0.44202 -0.14236 0.44219 -0.14537 C 0.44254 -0.14907 0.44271 -0.15254 0.44306 -0.15602 C 0.44306 -0.15717 0.44341 -0.1581 0.44358 -0.15879 C 0.4441 -0.16157 0.44445 -0.16412 0.44497 -0.1669 C 0.44549 -0.16898 0.44601 -0.17106 0.44618 -0.17361 C 0.44671 -0.17639 0.44653 -0.18009 0.44757 -0.18333 C 0.44792 -0.18426 0.44862 -0.18495 0.44879 -0.18611 C 0.44931 -0.18796 0.44948 -0.19028 0.45018 -0.1919 C 0.45122 -0.19375 0.45243 -0.19537 0.45296 -0.19768 C 0.45313 -0.19861 0.45313 -0.19977 0.45365 -0.20069 C 0.45469 -0.20347 0.45591 -0.20509 0.45747 -0.20741 C 0.45938 -0.21528 0.45677 -0.20602 0.46025 -0.21111 C 0.46546 -0.21898 0.46025 -0.21597 0.46493 -0.21805 C 0.46546 -0.21875 0.46615 -0.21944 0.46684 -0.21991 C 0.46806 -0.22083 0.47066 -0.22199 0.47066 -0.22176 C 0.47639 -0.22731 0.46927 -0.22083 0.47466 -0.225 C 0.47552 -0.22546 0.47605 -0.22639 0.47674 -0.22685 C 0.47726 -0.22731 0.47761 -0.22731 0.47813 -0.22731 L 0.48021 -0.22731 L 0.48021 -0.22708 " pathEditMode="relative" rAng="0" ptsTypes="AAAAAAAAA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-1118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L 5.55556E-7 0.00023 C 0.00312 0.0007 0.01059 0.00185 0.01354 0.00208 L 0.06979 0.00301 L 0.13802 0.00394 L 0.36424 0.00301 C 0.3651 0.00301 0.36597 0.00278 0.36684 0.00208 C 0.37378 -0.00393 0.36458 0.00116 0.37083 -0.00185 C 0.37778 -0.00856 0.36719 0.00162 0.37535 -0.00579 C 0.37934 -0.00903 0.37899 -0.00926 0.38212 -0.01273 C 0.38264 -0.01319 0.38351 -0.01366 0.38403 -0.01435 C 0.38455 -0.01551 0.3849 -0.01667 0.38542 -0.01736 C 0.38628 -0.01829 0.38715 -0.01852 0.38802 -0.01944 C 0.38941 -0.0206 0.39062 -0.02176 0.39201 -0.02315 C 0.39271 -0.02384 0.3934 -0.0243 0.3941 -0.02523 C 0.39514 -0.02639 0.39618 -0.02778 0.39722 -0.02917 C 0.39809 -0.03009 0.39844 -0.03102 0.39931 -0.03194 C 0.39983 -0.03264 0.40069 -0.0331 0.40121 -0.0338 C 0.40226 -0.03472 0.40312 -0.03565 0.40399 -0.0368 C 0.40469 -0.03773 0.40521 -0.03889 0.4059 -0.03958 C 0.4066 -0.04028 0.40729 -0.04074 0.40799 -0.04167 C 0.40937 -0.04375 0.41128 -0.04583 0.4125 -0.04838 C 0.41406 -0.05162 0.41632 -0.05671 0.41771 -0.05903 C 0.41944 -0.06157 0.42014 -0.06204 0.42118 -0.06481 C 0.42205 -0.06736 0.42274 -0.07037 0.42378 -0.07268 C 0.42431 -0.07361 0.42465 -0.07454 0.42517 -0.07546 C 0.42552 -0.07639 0.42552 -0.07755 0.42569 -0.07847 C 0.42604 -0.07963 0.42674 -0.08055 0.42708 -0.08148 C 0.43038 -0.09005 0.42656 -0.08125 0.42986 -0.08819 C 0.43212 -0.09884 0.4283 -0.08264 0.43177 -0.09398 C 0.43229 -0.09583 0.43229 -0.09815 0.43299 -0.09977 C 0.43351 -0.10069 0.43403 -0.10162 0.43437 -0.10278 C 0.43507 -0.10463 0.43542 -0.10671 0.43559 -0.10833 C 0.43594 -0.11018 0.43594 -0.1118 0.43646 -0.11342 C 0.43663 -0.11458 0.43733 -0.11551 0.43767 -0.1162 C 0.43924 -0.12546 0.43715 -0.11412 0.43958 -0.125 C 0.44045 -0.12801 0.44045 -0.13079 0.44097 -0.13356 C 0.44115 -0.13472 0.44149 -0.13565 0.44167 -0.13657 C 0.44201 -0.13958 0.44201 -0.14236 0.44219 -0.14537 C 0.44253 -0.14907 0.44271 -0.15255 0.44306 -0.15602 C 0.44306 -0.15717 0.4434 -0.1581 0.44358 -0.1588 C 0.4441 -0.16157 0.44444 -0.16412 0.44496 -0.1669 C 0.44549 -0.16898 0.44601 -0.17106 0.44618 -0.17361 C 0.4467 -0.17639 0.44653 -0.18009 0.44757 -0.18333 C 0.44792 -0.18426 0.44861 -0.18495 0.44878 -0.18611 C 0.44931 -0.18796 0.44948 -0.19028 0.45017 -0.1919 C 0.45121 -0.19375 0.45243 -0.19537 0.45295 -0.19768 C 0.45312 -0.19861 0.45312 -0.19977 0.45365 -0.20069 C 0.45469 -0.20347 0.4559 -0.20509 0.45746 -0.20741 C 0.45937 -0.21528 0.45677 -0.20602 0.46024 -0.21111 C 0.46545 -0.21898 0.46024 -0.21597 0.46493 -0.21805 C 0.46545 -0.21875 0.46615 -0.21944 0.46684 -0.21991 C 0.46806 -0.22083 0.47066 -0.22199 0.47066 -0.22176 C 0.47639 -0.22731 0.46927 -0.22083 0.47465 -0.225 C 0.47552 -0.22546 0.47604 -0.22639 0.47674 -0.22685 C 0.47726 -0.22731 0.4776 -0.22731 0.47812 -0.22731 L 0.48021 -0.22731 L 0.48021 -0.22708 " pathEditMode="relative" rAng="0" ptsTypes="AAAAAAAAAAAAAAAAAAAAAAAAAAAAAAAAAAAAAAAAAAAAAAAAAAAAAAAAAA">
                                      <p:cBhvr>
                                        <p:cTn id="6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-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62" grpId="0"/>
      <p:bldP spid="74" grpId="0" animBg="1"/>
      <p:bldP spid="74" grpId="1" animBg="1"/>
      <p:bldP spid="85" grpId="0" animBg="1"/>
      <p:bldP spid="85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8744" y="180258"/>
            <a:ext cx="8234473" cy="1458363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E-Juice has nicotine and </a:t>
            </a:r>
            <a:br>
              <a:rPr lang="en-US" sz="3600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many other unhealthy chemicals</a:t>
            </a:r>
          </a:p>
        </p:txBody>
      </p:sp>
      <p:sp>
        <p:nvSpPr>
          <p:cNvPr id="6" name="Rectangle 5"/>
          <p:cNvSpPr/>
          <p:nvPr/>
        </p:nvSpPr>
        <p:spPr>
          <a:xfrm>
            <a:off x="5101384" y="6220629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US" b="1" dirty="0">
                <a:solidFill>
                  <a:srgbClr val="0C333C"/>
                </a:solidFill>
                <a:latin typeface="Calibri" charset="0"/>
                <a:ea typeface="Calibri" charset="0"/>
                <a:cs typeface="Calibri" charset="0"/>
              </a:rPr>
              <a:t>Nicotine</a:t>
            </a:r>
          </a:p>
        </p:txBody>
      </p:sp>
      <p:sp>
        <p:nvSpPr>
          <p:cNvPr id="8" name="Rectangle 7"/>
          <p:cNvSpPr/>
          <p:nvPr/>
        </p:nvSpPr>
        <p:spPr>
          <a:xfrm>
            <a:off x="1962849" y="6381330"/>
            <a:ext cx="1563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US" b="1" dirty="0">
                <a:solidFill>
                  <a:srgbClr val="0C333C"/>
                </a:solidFill>
                <a:latin typeface="Calibri" charset="0"/>
                <a:ea typeface="Calibri" charset="0"/>
                <a:cs typeface="Calibri" charset="0"/>
              </a:rPr>
              <a:t>Formaldehyde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25223" y="2153305"/>
            <a:ext cx="1371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US" b="1" dirty="0">
                <a:solidFill>
                  <a:srgbClr val="0C333C"/>
                </a:solidFill>
                <a:latin typeface="Calibri" charset="0"/>
                <a:ea typeface="Calibri" charset="0"/>
                <a:cs typeface="Calibri" charset="0"/>
              </a:rPr>
              <a:t>Acetone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959868" y="6297169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US" b="1" dirty="0">
                <a:solidFill>
                  <a:srgbClr val="0C333C"/>
                </a:solidFill>
                <a:latin typeface="Calibri" charset="0"/>
                <a:ea typeface="Calibri" charset="0"/>
                <a:cs typeface="Calibri" charset="0"/>
              </a:rPr>
              <a:t>Rubidium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1910" y="2005759"/>
            <a:ext cx="181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US" b="1" dirty="0">
                <a:solidFill>
                  <a:srgbClr val="0C333C"/>
                </a:solidFill>
                <a:latin typeface="Calibri" charset="0"/>
                <a:ea typeface="Calibri" charset="0"/>
                <a:cs typeface="Calibri" charset="0"/>
              </a:rPr>
              <a:t>Propylene glycol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166499" y="2045416"/>
            <a:ext cx="2946478" cy="2096255"/>
            <a:chOff x="233428" y="699133"/>
            <a:chExt cx="3293007" cy="217998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428" y="1080733"/>
              <a:ext cx="2247977" cy="17983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TextBox 21"/>
            <p:cNvSpPr txBox="1"/>
            <p:nvPr/>
          </p:nvSpPr>
          <p:spPr>
            <a:xfrm>
              <a:off x="1674354" y="699133"/>
              <a:ext cx="1852081" cy="384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sym typeface="Wingdings"/>
                </a:rPr>
                <a:t></a:t>
              </a:r>
              <a:r>
                <a:rPr lang="en-US" b="1" dirty="0">
                  <a:solidFill>
                    <a:srgbClr val="FF0000"/>
                  </a:solidFill>
                </a:rPr>
                <a:t>Antifreeze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8289749" y="2094464"/>
            <a:ext cx="1461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US" b="1" dirty="0">
                <a:solidFill>
                  <a:srgbClr val="0C333C"/>
                </a:solidFill>
                <a:latin typeface="Calibri" charset="0"/>
                <a:ea typeface="Calibri" charset="0"/>
                <a:cs typeface="Calibri" charset="0"/>
              </a:rPr>
              <a:t>Ethylbenzene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8377148" y="2412359"/>
            <a:ext cx="2984389" cy="1644550"/>
            <a:chOff x="6541134" y="501765"/>
            <a:chExt cx="4202610" cy="232370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1134" y="1034233"/>
              <a:ext cx="2480167" cy="17912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5" name="TextBox 24"/>
            <p:cNvSpPr txBox="1"/>
            <p:nvPr/>
          </p:nvSpPr>
          <p:spPr>
            <a:xfrm>
              <a:off x="7876190" y="501765"/>
              <a:ext cx="2867554" cy="478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sym typeface="Wingdings"/>
                </a:rPr>
                <a:t></a:t>
              </a:r>
              <a:r>
                <a:rPr lang="en-US" sz="1600" b="1" dirty="0">
                  <a:solidFill>
                    <a:srgbClr val="FF0000"/>
                  </a:solidFill>
                </a:rPr>
                <a:t>Paints, Pesticides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297554" y="4535272"/>
            <a:ext cx="2197470" cy="2049077"/>
            <a:chOff x="3463461" y="2890287"/>
            <a:chExt cx="2802644" cy="251045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63461" y="2890287"/>
              <a:ext cx="2213449" cy="18616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9" name="TextBox 28"/>
            <p:cNvSpPr txBox="1"/>
            <p:nvPr/>
          </p:nvSpPr>
          <p:spPr>
            <a:xfrm>
              <a:off x="4434037" y="4948249"/>
              <a:ext cx="1832068" cy="452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sym typeface="Wingdings"/>
                </a:rPr>
                <a:t></a:t>
              </a:r>
              <a:r>
                <a:rPr lang="en-US" sz="1600" b="1" dirty="0">
                  <a:solidFill>
                    <a:srgbClr val="FF0000"/>
                  </a:solidFill>
                </a:rPr>
                <a:t>Cigarettes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055435" y="2190426"/>
            <a:ext cx="3003481" cy="2020035"/>
            <a:chOff x="3259254" y="521714"/>
            <a:chExt cx="3630257" cy="230375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59254" y="1080733"/>
              <a:ext cx="2621865" cy="17447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1" name="TextBox 30"/>
            <p:cNvSpPr txBox="1"/>
            <p:nvPr/>
          </p:nvSpPr>
          <p:spPr>
            <a:xfrm>
              <a:off x="4161374" y="521714"/>
              <a:ext cx="2728137" cy="351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sym typeface="Wingdings"/>
                </a:rPr>
                <a:t></a:t>
              </a:r>
              <a:r>
                <a:rPr lang="en-US" sz="1400" b="1" dirty="0">
                  <a:solidFill>
                    <a:srgbClr val="FF0000"/>
                  </a:solidFill>
                </a:rPr>
                <a:t>Nail Polish Remover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993007" y="4418978"/>
            <a:ext cx="3305427" cy="2418241"/>
            <a:chOff x="113002" y="2962879"/>
            <a:chExt cx="3305427" cy="2418241"/>
          </a:xfrm>
        </p:grpSpPr>
        <p:sp>
          <p:nvSpPr>
            <p:cNvPr id="32" name="TextBox 31"/>
            <p:cNvSpPr txBox="1"/>
            <p:nvPr/>
          </p:nvSpPr>
          <p:spPr>
            <a:xfrm>
              <a:off x="1204404" y="5011788"/>
              <a:ext cx="2214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sym typeface="Wingdings"/>
                </a:rPr>
                <a:t></a:t>
              </a:r>
              <a:r>
                <a:rPr lang="en-US" b="1" dirty="0">
                  <a:solidFill>
                    <a:srgbClr val="FF0000"/>
                  </a:solidFill>
                </a:rPr>
                <a:t>Embalming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002" y="2962879"/>
              <a:ext cx="2736644" cy="18198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42" name="Group 41"/>
          <p:cNvGrpSpPr/>
          <p:nvPr/>
        </p:nvGrpSpPr>
        <p:grpSpPr>
          <a:xfrm>
            <a:off x="8058916" y="4323369"/>
            <a:ext cx="2553924" cy="2319237"/>
            <a:chOff x="6499350" y="3247847"/>
            <a:chExt cx="3301665" cy="2463254"/>
          </a:xfrm>
        </p:grpSpPr>
        <p:sp>
          <p:nvSpPr>
            <p:cNvPr id="36" name="TextBox 35"/>
            <p:cNvSpPr txBox="1"/>
            <p:nvPr/>
          </p:nvSpPr>
          <p:spPr>
            <a:xfrm>
              <a:off x="7436384" y="5318835"/>
              <a:ext cx="2364631" cy="392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sym typeface="Wingdings"/>
                </a:rPr>
                <a:t></a:t>
              </a:r>
              <a:r>
                <a:rPr lang="en-US" b="1" dirty="0">
                  <a:solidFill>
                    <a:srgbClr val="FF0000"/>
                  </a:solidFill>
                </a:rPr>
                <a:t>Fireworks</a:t>
              </a: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99350" y="3247847"/>
              <a:ext cx="2486385" cy="18616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62464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6" grpId="0"/>
      <p:bldP spid="18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691" y="804430"/>
            <a:ext cx="8153400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783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735</Words>
  <Application>Microsoft Macintosh PowerPoint</Application>
  <PresentationFormat>Widescreen</PresentationFormat>
  <Paragraphs>112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Georgia</vt:lpstr>
      <vt:lpstr>Gill Sans MT</vt:lpstr>
      <vt:lpstr>Symbol</vt:lpstr>
      <vt:lpstr>Trebuchet MS</vt:lpstr>
      <vt:lpstr>Wingdings</vt:lpstr>
      <vt:lpstr>Office Theme</vt:lpstr>
      <vt:lpstr>What is TUPE? </vt:lpstr>
      <vt:lpstr>TUPE Brings Tobacco Prevention Education and Youth Advocacy to Nevada County Schools </vt:lpstr>
      <vt:lpstr>TUPE Site Coordinators Oversee:</vt:lpstr>
      <vt:lpstr>What do you know about vaping?</vt:lpstr>
      <vt:lpstr>How many of you vaped as teens?</vt:lpstr>
      <vt:lpstr>Why were vape pens created?</vt:lpstr>
      <vt:lpstr>PowerPoint Presentation</vt:lpstr>
      <vt:lpstr>E-Juice has nicotine and  many other unhealthy chemicals</vt:lpstr>
      <vt:lpstr>PowerPoint Presentation</vt:lpstr>
      <vt:lpstr>PowerPoint Presentation</vt:lpstr>
      <vt:lpstr>DO MOST TEENS USE MARIJUANA?</vt:lpstr>
      <vt:lpstr>MARIJUANA CULTURE HAS CHANGED</vt:lpstr>
      <vt:lpstr>IT CAN BE SMOKED</vt:lpstr>
      <vt:lpstr>IT CAN BE EATEN</vt:lpstr>
      <vt:lpstr>IT CAN BE VAPED:  CONCENTRATES</vt:lpstr>
      <vt:lpstr>STEALTH DEVICES 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would you describe a teen who used a lot of marijuana?</dc:title>
  <dc:creator>Marlene Mahurin</dc:creator>
  <cp:lastModifiedBy>Susan Sanford</cp:lastModifiedBy>
  <cp:revision>11</cp:revision>
  <dcterms:created xsi:type="dcterms:W3CDTF">2018-02-02T00:55:37Z</dcterms:created>
  <dcterms:modified xsi:type="dcterms:W3CDTF">2018-04-02T17:17:11Z</dcterms:modified>
</cp:coreProperties>
</file>