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8" r:id="rId3"/>
    <p:sldId id="276" r:id="rId4"/>
    <p:sldId id="259" r:id="rId5"/>
    <p:sldId id="260" r:id="rId6"/>
    <p:sldId id="257" r:id="rId7"/>
    <p:sldId id="261" r:id="rId8"/>
    <p:sldId id="262" r:id="rId9"/>
    <p:sldId id="263" r:id="rId10"/>
    <p:sldId id="264" r:id="rId11"/>
    <p:sldId id="265" r:id="rId12"/>
    <p:sldId id="266" r:id="rId13"/>
    <p:sldId id="267" r:id="rId14"/>
    <p:sldId id="268" r:id="rId15"/>
    <p:sldId id="279" r:id="rId16"/>
    <p:sldId id="278" r:id="rId17"/>
    <p:sldId id="269" r:id="rId18"/>
    <p:sldId id="277"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5"/>
  </p:normalViewPr>
  <p:slideViewPr>
    <p:cSldViewPr>
      <p:cViewPr varScale="1">
        <p:scale>
          <a:sx n="94" d="100"/>
          <a:sy n="94" d="100"/>
        </p:scale>
        <p:origin x="16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FF1C1-B82C-4A99-90A4-BE478B6BFF40}" type="datetimeFigureOut">
              <a:rPr lang="en-US" smtClean="0"/>
              <a:t>2/28/18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B2824-09B1-4779-9CA5-85BABF9D8199}" type="slidenum">
              <a:rPr lang="en-US" smtClean="0"/>
              <a:t>‹#›</a:t>
            </a:fld>
            <a:endParaRPr lang="en-US" dirty="0"/>
          </a:p>
        </p:txBody>
      </p:sp>
    </p:spTree>
    <p:extLst>
      <p:ext uri="{BB962C8B-B14F-4D97-AF65-F5344CB8AC3E}">
        <p14:creationId xmlns:p14="http://schemas.microsoft.com/office/powerpoint/2010/main" val="188198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B2824-09B1-4779-9CA5-85BABF9D8199}" type="slidenum">
              <a:rPr lang="en-US" smtClean="0"/>
              <a:t>1</a:t>
            </a:fld>
            <a:endParaRPr lang="en-US" dirty="0"/>
          </a:p>
        </p:txBody>
      </p:sp>
    </p:spTree>
    <p:extLst>
      <p:ext uri="{BB962C8B-B14F-4D97-AF65-F5344CB8AC3E}">
        <p14:creationId xmlns:p14="http://schemas.microsoft.com/office/powerpoint/2010/main" val="142781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DC057DF-3ADD-4304-A2F3-D12BE25F4197}" type="datetime1">
              <a:rPr lang="en-US" smtClean="0"/>
              <a:t>2/28/18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ACC0698F-26B9-417C-80BB-225044C72EC9}"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88425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970EF6-D72D-443B-9EC3-1DC2398C6E65}"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C0698F-26B9-417C-80BB-225044C72EC9}" type="slidenum">
              <a:rPr lang="en-US" smtClean="0"/>
              <a:t>‹#›</a:t>
            </a:fld>
            <a:endParaRPr lang="en-US" dirty="0"/>
          </a:p>
        </p:txBody>
      </p:sp>
    </p:spTree>
    <p:extLst>
      <p:ext uri="{BB962C8B-B14F-4D97-AF65-F5344CB8AC3E}">
        <p14:creationId xmlns:p14="http://schemas.microsoft.com/office/powerpoint/2010/main" val="133954846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70EF6-D72D-443B-9EC3-1DC2398C6E65}"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70037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70EF6-D72D-443B-9EC3-1DC2398C6E65}"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86858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70EF6-D72D-443B-9EC3-1DC2398C6E65}"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spTree>
    <p:extLst>
      <p:ext uri="{BB962C8B-B14F-4D97-AF65-F5344CB8AC3E}">
        <p14:creationId xmlns:p14="http://schemas.microsoft.com/office/powerpoint/2010/main" val="310354196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70EF6-D72D-443B-9EC3-1DC2398C6E65}"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7068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70EF6-D72D-443B-9EC3-1DC2398C6E65}"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84591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82B360-9FBF-4CEE-B8A4-489A18D7B2AC}"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87599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C5A68-8AA9-44FA-8CF9-AAE4BC30B1E6}"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62958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9B5EA2-1BF6-4E32-A852-315DF300D0B4}"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spTree>
    <p:extLst>
      <p:ext uri="{BB962C8B-B14F-4D97-AF65-F5344CB8AC3E}">
        <p14:creationId xmlns:p14="http://schemas.microsoft.com/office/powerpoint/2010/main" val="307458496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C0533-BBD0-4F6A-82F3-06909B9F9889}" type="datetime1">
              <a:rPr lang="en-US" smtClean="0"/>
              <a:t>2/28/18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0698F-26B9-417C-80BB-225044C72EC9}"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2199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44372-B3F9-4D93-AEE9-14E2167AAB7C}"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C0698F-26B9-417C-80BB-225044C72EC9}" type="slidenum">
              <a:rPr lang="en-US" smtClean="0"/>
              <a:t>‹#›</a:t>
            </a:fld>
            <a:endParaRPr lang="en-US" dirty="0"/>
          </a:p>
        </p:txBody>
      </p:sp>
    </p:spTree>
    <p:extLst>
      <p:ext uri="{BB962C8B-B14F-4D97-AF65-F5344CB8AC3E}">
        <p14:creationId xmlns:p14="http://schemas.microsoft.com/office/powerpoint/2010/main" val="96312586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7BE253-B0D4-4041-8B39-6C9BCD3603DC}" type="datetime1">
              <a:rPr lang="en-US" smtClean="0"/>
              <a:t>2/28/18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C0698F-26B9-417C-80BB-225044C72EC9}"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78101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BC993B-8654-45B3-B705-E1184FD74056}" type="datetime1">
              <a:rPr lang="en-US" smtClean="0"/>
              <a:t>2/28/18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C0698F-26B9-417C-80BB-225044C72EC9}"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42435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E804-77FC-4D8F-A4B5-3F4BE1049EF1}" type="datetime1">
              <a:rPr lang="en-US" smtClean="0"/>
              <a:t>2/28/18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C0698F-26B9-417C-80BB-225044C72EC9}" type="slidenum">
              <a:rPr lang="en-US" smtClean="0"/>
              <a:t>‹#›</a:t>
            </a:fld>
            <a:endParaRPr lang="en-US" dirty="0"/>
          </a:p>
        </p:txBody>
      </p:sp>
    </p:spTree>
    <p:extLst>
      <p:ext uri="{BB962C8B-B14F-4D97-AF65-F5344CB8AC3E}">
        <p14:creationId xmlns:p14="http://schemas.microsoft.com/office/powerpoint/2010/main" val="417188890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7239B-3EEC-43D8-AE6F-7410029F87AA}"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C0698F-26B9-417C-80BB-225044C72EC9}"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495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E70C2-E32F-49AE-91E5-D667DCD54D57}" type="datetime1">
              <a:rPr lang="en-US" smtClean="0"/>
              <a:t>2/28/18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C0698F-26B9-417C-80BB-225044C72EC9}" type="slidenum">
              <a:rPr lang="en-US" smtClean="0"/>
              <a:t>‹#›</a:t>
            </a:fld>
            <a:endParaRPr lang="en-US" dirty="0"/>
          </a:p>
        </p:txBody>
      </p:sp>
    </p:spTree>
    <p:extLst>
      <p:ext uri="{BB962C8B-B14F-4D97-AF65-F5344CB8AC3E}">
        <p14:creationId xmlns:p14="http://schemas.microsoft.com/office/powerpoint/2010/main" val="283680781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970EF6-D72D-443B-9EC3-1DC2398C6E65}" type="datetime1">
              <a:rPr lang="en-US" smtClean="0"/>
              <a:t>2/28/18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C0698F-26B9-417C-80BB-225044C72EC9}" type="slidenum">
              <a:rPr lang="en-US" smtClean="0"/>
              <a:t>‹#›</a:t>
            </a:fld>
            <a:endParaRPr lang="en-US" dirty="0"/>
          </a:p>
        </p:txBody>
      </p:sp>
    </p:spTree>
    <p:extLst>
      <p:ext uri="{BB962C8B-B14F-4D97-AF65-F5344CB8AC3E}">
        <p14:creationId xmlns:p14="http://schemas.microsoft.com/office/powerpoint/2010/main" val="14006659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California Children’s Services</a:t>
            </a:r>
          </a:p>
        </p:txBody>
      </p:sp>
      <p:sp>
        <p:nvSpPr>
          <p:cNvPr id="3" name="Subtitle 2"/>
          <p:cNvSpPr>
            <a:spLocks noGrp="1"/>
          </p:cNvSpPr>
          <p:nvPr>
            <p:ph type="subTitle" idx="1"/>
          </p:nvPr>
        </p:nvSpPr>
        <p:spPr/>
        <p:txBody>
          <a:bodyPr/>
          <a:lstStyle/>
          <a:p>
            <a:endParaRPr lang="en-US" dirty="0"/>
          </a:p>
          <a:p>
            <a:r>
              <a:rPr lang="en-US" sz="2400" i="1" dirty="0"/>
              <a:t>Caring for Children with Special Medical Needs</a:t>
            </a:r>
          </a:p>
        </p:txBody>
      </p:sp>
    </p:spTree>
    <p:extLst>
      <p:ext uri="{BB962C8B-B14F-4D97-AF65-F5344CB8AC3E}">
        <p14:creationId xmlns:p14="http://schemas.microsoft.com/office/powerpoint/2010/main" val="87569774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a:t>
            </a:r>
          </a:p>
        </p:txBody>
      </p:sp>
      <p:sp>
        <p:nvSpPr>
          <p:cNvPr id="4" name="Content Placeholder 3"/>
          <p:cNvSpPr>
            <a:spLocks noGrp="1"/>
          </p:cNvSpPr>
          <p:nvPr>
            <p:ph sz="half" idx="1"/>
          </p:nvPr>
        </p:nvSpPr>
        <p:spPr/>
        <p:txBody>
          <a:bodyPr>
            <a:normAutofit fontScale="85000" lnSpcReduction="20000"/>
          </a:bodyPr>
          <a:lstStyle/>
          <a:p>
            <a:r>
              <a:rPr lang="en-US" sz="2600" dirty="0"/>
              <a:t>Serious birth defects</a:t>
            </a:r>
          </a:p>
          <a:p>
            <a:pPr lvl="1"/>
            <a:r>
              <a:rPr lang="en-US" sz="2600" dirty="0"/>
              <a:t>Cleft lip/palate, spina bifida</a:t>
            </a:r>
          </a:p>
          <a:p>
            <a:r>
              <a:rPr lang="en-US" sz="2600" dirty="0"/>
              <a:t>Diseases of the neurological and musculoskeletal systems</a:t>
            </a:r>
          </a:p>
          <a:p>
            <a:pPr lvl="1"/>
            <a:r>
              <a:rPr lang="en-US" sz="2600" dirty="0"/>
              <a:t>Cerebral palsy, uncontrolled epilepsy, seizure</a:t>
            </a:r>
          </a:p>
          <a:p>
            <a:r>
              <a:rPr lang="en-US" sz="2600" dirty="0"/>
              <a:t>Immune system disorders</a:t>
            </a:r>
          </a:p>
          <a:p>
            <a:pPr lvl="1"/>
            <a:endParaRPr lang="en-US" dirty="0"/>
          </a:p>
        </p:txBody>
      </p:sp>
      <p:sp>
        <p:nvSpPr>
          <p:cNvPr id="5" name="Content Placeholder 4"/>
          <p:cNvSpPr>
            <a:spLocks noGrp="1"/>
          </p:cNvSpPr>
          <p:nvPr>
            <p:ph sz="half" idx="2"/>
          </p:nvPr>
        </p:nvSpPr>
        <p:spPr/>
        <p:txBody>
          <a:bodyPr>
            <a:normAutofit fontScale="85000" lnSpcReduction="20000"/>
          </a:bodyPr>
          <a:lstStyle/>
          <a:p>
            <a:r>
              <a:rPr lang="en-US" sz="2600" dirty="0"/>
              <a:t>Complications of premature birth</a:t>
            </a:r>
          </a:p>
          <a:p>
            <a:r>
              <a:rPr lang="en-US" sz="2600" dirty="0"/>
              <a:t>Disabling injuries &amp; poisonings </a:t>
            </a:r>
          </a:p>
          <a:p>
            <a:pPr lvl="1"/>
            <a:r>
              <a:rPr lang="en-US" sz="2600" dirty="0"/>
              <a:t>Severe brain or spinal cord injuries</a:t>
            </a:r>
          </a:p>
          <a:p>
            <a:pPr lvl="1"/>
            <a:r>
              <a:rPr lang="en-US" sz="2600" dirty="0"/>
              <a:t>Severe burns</a:t>
            </a:r>
          </a:p>
          <a:p>
            <a:endParaRPr lang="en-US" dirty="0"/>
          </a:p>
        </p:txBody>
      </p:sp>
    </p:spTree>
    <p:extLst>
      <p:ext uri="{BB962C8B-B14F-4D97-AF65-F5344CB8AC3E}">
        <p14:creationId xmlns:p14="http://schemas.microsoft.com/office/powerpoint/2010/main" val="212941563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Services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6866" y="2595944"/>
            <a:ext cx="3338512" cy="3338512"/>
          </a:xfrm>
          <a:ln w="12700">
            <a:solidFill>
              <a:schemeClr val="accent1"/>
            </a:solidFill>
          </a:ln>
          <a:effectLst>
            <a:outerShdw blurRad="63500" sx="102000" sy="102000" algn="ctr" rotWithShape="0">
              <a:prstClr val="black">
                <a:alpha val="40000"/>
              </a:prstClr>
            </a:outerShdw>
          </a:effectLst>
        </p:spPr>
      </p:pic>
      <p:sp>
        <p:nvSpPr>
          <p:cNvPr id="4" name="Content Placeholder 3"/>
          <p:cNvSpPr>
            <a:spLocks noGrp="1"/>
          </p:cNvSpPr>
          <p:nvPr>
            <p:ph sz="half" idx="2"/>
          </p:nvPr>
        </p:nvSpPr>
        <p:spPr/>
        <p:txBody>
          <a:bodyPr>
            <a:normAutofit lnSpcReduction="10000"/>
          </a:bodyPr>
          <a:lstStyle/>
          <a:p>
            <a:r>
              <a:rPr lang="en-US" dirty="0"/>
              <a:t>Potential CCS clients who need additional studies or tests for a confirming diagnosis</a:t>
            </a:r>
          </a:p>
          <a:p>
            <a:r>
              <a:rPr lang="en-US" dirty="0"/>
              <a:t>CCS case will be opened to confirm the presence or absence of a CCS qualifying diagnosis.</a:t>
            </a:r>
          </a:p>
        </p:txBody>
      </p:sp>
    </p:spTree>
    <p:extLst>
      <p:ext uri="{BB962C8B-B14F-4D97-AF65-F5344CB8AC3E}">
        <p14:creationId xmlns:p14="http://schemas.microsoft.com/office/powerpoint/2010/main" val="360517304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2590800"/>
            <a:ext cx="3200400" cy="3124200"/>
          </a:xfrm>
          <a:effectLst>
            <a:glow rad="139700">
              <a:schemeClr val="accent1">
                <a:satMod val="175000"/>
                <a:alpha val="40000"/>
              </a:schemeClr>
            </a:glow>
          </a:effectLst>
        </p:spPr>
      </p:pic>
      <p:sp>
        <p:nvSpPr>
          <p:cNvPr id="4" name="Content Placeholder 3"/>
          <p:cNvSpPr>
            <a:spLocks noGrp="1"/>
          </p:cNvSpPr>
          <p:nvPr>
            <p:ph sz="half" idx="2"/>
          </p:nvPr>
        </p:nvSpPr>
        <p:spPr>
          <a:xfrm>
            <a:off x="4645152" y="2487168"/>
            <a:ext cx="3337560" cy="3685032"/>
          </a:xfrm>
        </p:spPr>
        <p:txBody>
          <a:bodyPr>
            <a:noAutofit/>
          </a:bodyPr>
          <a:lstStyle/>
          <a:p>
            <a:r>
              <a:rPr lang="en-US" sz="1600" dirty="0"/>
              <a:t>Doctor Services</a:t>
            </a:r>
          </a:p>
          <a:p>
            <a:r>
              <a:rPr lang="en-US" sz="1600" dirty="0"/>
              <a:t>Hospital &amp; surgical care</a:t>
            </a:r>
          </a:p>
          <a:p>
            <a:r>
              <a:rPr lang="en-US" sz="1600" dirty="0"/>
              <a:t>Physical therapy (PT)</a:t>
            </a:r>
          </a:p>
          <a:p>
            <a:r>
              <a:rPr lang="en-US" sz="1600" dirty="0"/>
              <a:t>Occupational therapy (OT)</a:t>
            </a:r>
          </a:p>
          <a:p>
            <a:r>
              <a:rPr lang="en-US" sz="1600" dirty="0"/>
              <a:t>Laboratory tests/Radiographic studies</a:t>
            </a:r>
          </a:p>
          <a:p>
            <a:r>
              <a:rPr lang="en-US" sz="1600" dirty="0"/>
              <a:t>Orthopedic appliances &amp; medical equipment</a:t>
            </a:r>
          </a:p>
          <a:p>
            <a:r>
              <a:rPr lang="en-US" sz="1600" dirty="0"/>
              <a:t>Referrals</a:t>
            </a:r>
          </a:p>
          <a:p>
            <a:pPr lvl="1"/>
            <a:r>
              <a:rPr lang="en-US" sz="1600" dirty="0"/>
              <a:t>Public health nursing, regional centers</a:t>
            </a:r>
          </a:p>
        </p:txBody>
      </p:sp>
    </p:spTree>
    <p:extLst>
      <p:ext uri="{BB962C8B-B14F-4D97-AF65-F5344CB8AC3E}">
        <p14:creationId xmlns:p14="http://schemas.microsoft.com/office/powerpoint/2010/main" val="338711470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Case Management</a:t>
            </a:r>
          </a:p>
        </p:txBody>
      </p:sp>
      <p:sp>
        <p:nvSpPr>
          <p:cNvPr id="5" name="Content Placeholder 4"/>
          <p:cNvSpPr>
            <a:spLocks noGrp="1"/>
          </p:cNvSpPr>
          <p:nvPr>
            <p:ph idx="1"/>
          </p:nvPr>
        </p:nvSpPr>
        <p:spPr/>
        <p:txBody>
          <a:bodyPr/>
          <a:lstStyle/>
          <a:p>
            <a:r>
              <a:rPr lang="en-US" dirty="0"/>
              <a:t>Medical case management is done by the CCS PHN Case Manager.  Case management can help access specialty care when medically necessary, and make referrals to other agencies, including public health nursing and regional centers </a:t>
            </a:r>
          </a:p>
          <a:p>
            <a:pPr lvl="1"/>
            <a:r>
              <a:rPr lang="en-US" dirty="0"/>
              <a:t>Alta California Regional Center</a:t>
            </a:r>
          </a:p>
          <a:p>
            <a:pPr lvl="1"/>
            <a:r>
              <a:rPr lang="en-US" dirty="0"/>
              <a:t>Family Voices</a:t>
            </a:r>
          </a:p>
          <a:p>
            <a:pPr lvl="1"/>
            <a:r>
              <a:rPr lang="en-US" dirty="0"/>
              <a:t>WarmLine Family Resource Center</a:t>
            </a:r>
          </a:p>
        </p:txBody>
      </p:sp>
    </p:spTree>
    <p:extLst>
      <p:ext uri="{BB962C8B-B14F-4D97-AF65-F5344CB8AC3E}">
        <p14:creationId xmlns:p14="http://schemas.microsoft.com/office/powerpoint/2010/main" val="96538960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CCS Medical Therapy Program (MTP)</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1999" y="2667000"/>
            <a:ext cx="3962401" cy="3124200"/>
          </a:xfrm>
          <a:ln w="28575">
            <a:solidFill>
              <a:schemeClr val="accent1"/>
            </a:solidFill>
          </a:ln>
        </p:spPr>
      </p:pic>
      <p:sp>
        <p:nvSpPr>
          <p:cNvPr id="7" name="Content Placeholder 6"/>
          <p:cNvSpPr>
            <a:spLocks noGrp="1"/>
          </p:cNvSpPr>
          <p:nvPr>
            <p:ph sz="half" idx="2"/>
          </p:nvPr>
        </p:nvSpPr>
        <p:spPr/>
        <p:txBody>
          <a:bodyPr>
            <a:normAutofit fontScale="92500"/>
          </a:bodyPr>
          <a:lstStyle/>
          <a:p>
            <a:r>
              <a:rPr lang="en-US" dirty="0"/>
              <a:t>The MTP is a special program within CCS that provides physical, occupational, and medical therapy conference services for children who have handicapping conditions generally due to neurological or musculoskeletal disorders. </a:t>
            </a:r>
          </a:p>
        </p:txBody>
      </p:sp>
    </p:spTree>
    <p:extLst>
      <p:ext uri="{BB962C8B-B14F-4D97-AF65-F5344CB8AC3E}">
        <p14:creationId xmlns:p14="http://schemas.microsoft.com/office/powerpoint/2010/main" val="194302601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 Mission Statement</a:t>
            </a:r>
          </a:p>
        </p:txBody>
      </p:sp>
      <p:sp>
        <p:nvSpPr>
          <p:cNvPr id="3" name="Content Placeholder 2"/>
          <p:cNvSpPr>
            <a:spLocks noGrp="1"/>
          </p:cNvSpPr>
          <p:nvPr>
            <p:ph idx="1"/>
          </p:nvPr>
        </p:nvSpPr>
        <p:spPr>
          <a:xfrm>
            <a:off x="1176865" y="3048000"/>
            <a:ext cx="6798736" cy="1853265"/>
          </a:xfrm>
        </p:spPr>
        <p:txBody>
          <a:bodyPr>
            <a:normAutofit/>
          </a:bodyPr>
          <a:lstStyle/>
          <a:p>
            <a:pPr marL="0" indent="0" algn="ctr">
              <a:buNone/>
            </a:pPr>
            <a:r>
              <a:rPr lang="en-US" sz="3200" i="1" dirty="0"/>
              <a:t>“Our mission is to collaborate with the child and family to maximize the child’s functional independence with life skills”</a:t>
            </a:r>
            <a:endParaRPr lang="en-US" sz="3200" dirty="0"/>
          </a:p>
        </p:txBody>
      </p:sp>
    </p:spTree>
    <p:extLst>
      <p:ext uri="{BB962C8B-B14F-4D97-AF65-F5344CB8AC3E}">
        <p14:creationId xmlns:p14="http://schemas.microsoft.com/office/powerpoint/2010/main" val="137245313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Direction</a:t>
            </a:r>
          </a:p>
        </p:txBody>
      </p:sp>
      <p:sp>
        <p:nvSpPr>
          <p:cNvPr id="3" name="Text Placeholder 2"/>
          <p:cNvSpPr>
            <a:spLocks noGrp="1"/>
          </p:cNvSpPr>
          <p:nvPr>
            <p:ph idx="1"/>
          </p:nvPr>
        </p:nvSpPr>
        <p:spPr/>
        <p:txBody>
          <a:bodyPr>
            <a:normAutofit/>
          </a:bodyPr>
          <a:lstStyle/>
          <a:p>
            <a:r>
              <a:rPr lang="en-US" dirty="0"/>
              <a:t>Physician oversight for the MTP eligible condition is provided by:</a:t>
            </a:r>
          </a:p>
          <a:p>
            <a:pPr lvl="1"/>
            <a:r>
              <a:rPr lang="en-US" dirty="0"/>
              <a:t>Medical Therapy Conference (MTC)</a:t>
            </a:r>
          </a:p>
          <a:p>
            <a:pPr lvl="1"/>
            <a:r>
              <a:rPr lang="en-US" dirty="0"/>
              <a:t>Paneled and approved CCS private Physicians</a:t>
            </a:r>
          </a:p>
          <a:p>
            <a:pPr lvl="1"/>
            <a:r>
              <a:rPr lang="en-US" dirty="0"/>
              <a:t>Special Care Centers (SCC) that have specialty teams for a particular condition</a:t>
            </a:r>
          </a:p>
          <a:p>
            <a:pPr lvl="2"/>
            <a:r>
              <a:rPr lang="en-US" dirty="0"/>
              <a:t>MTP services require a prescription/therapy plan from one of these sources</a:t>
            </a:r>
          </a:p>
          <a:p>
            <a:pPr lvl="1"/>
            <a:endParaRPr lang="en-US" dirty="0"/>
          </a:p>
        </p:txBody>
      </p:sp>
    </p:spTree>
    <p:extLst>
      <p:ext uri="{BB962C8B-B14F-4D97-AF65-F5344CB8AC3E}">
        <p14:creationId xmlns:p14="http://schemas.microsoft.com/office/powerpoint/2010/main" val="243215685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Therapy Unit (MTU) Conference</a:t>
            </a:r>
          </a:p>
        </p:txBody>
      </p:sp>
      <p:sp>
        <p:nvSpPr>
          <p:cNvPr id="3" name="Content Placeholder 2"/>
          <p:cNvSpPr>
            <a:spLocks noGrp="1"/>
          </p:cNvSpPr>
          <p:nvPr>
            <p:ph idx="1"/>
          </p:nvPr>
        </p:nvSpPr>
        <p:spPr/>
        <p:txBody>
          <a:bodyPr/>
          <a:lstStyle/>
          <a:p>
            <a:r>
              <a:rPr lang="en-US" dirty="0"/>
              <a:t>Team management approach</a:t>
            </a:r>
          </a:p>
          <a:p>
            <a:pPr lvl="1"/>
            <a:r>
              <a:rPr lang="en-US" dirty="0"/>
              <a:t>Review diagnosis</a:t>
            </a:r>
          </a:p>
          <a:p>
            <a:pPr lvl="1"/>
            <a:r>
              <a:rPr lang="en-US" dirty="0"/>
              <a:t>Nutrition and/or medication(s)</a:t>
            </a:r>
          </a:p>
          <a:p>
            <a:pPr lvl="1"/>
            <a:r>
              <a:rPr lang="en-US" dirty="0"/>
              <a:t>Assessment of therapy needs (physical/occupational therapy)</a:t>
            </a:r>
          </a:p>
          <a:p>
            <a:pPr lvl="1"/>
            <a:r>
              <a:rPr lang="en-US" dirty="0"/>
              <a:t>Equipment recommendations</a:t>
            </a:r>
          </a:p>
          <a:p>
            <a:pPr lvl="1"/>
            <a:r>
              <a:rPr lang="en-US" dirty="0"/>
              <a:t>Referral/assistance with other resources</a:t>
            </a:r>
          </a:p>
          <a:p>
            <a:pPr lvl="1"/>
            <a:endParaRPr lang="en-US" dirty="0"/>
          </a:p>
        </p:txBody>
      </p:sp>
    </p:spTree>
    <p:extLst>
      <p:ext uri="{BB962C8B-B14F-4D97-AF65-F5344CB8AC3E}">
        <p14:creationId xmlns:p14="http://schemas.microsoft.com/office/powerpoint/2010/main" val="12538457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MTU Referrals </a:t>
            </a:r>
          </a:p>
        </p:txBody>
      </p:sp>
      <p:sp>
        <p:nvSpPr>
          <p:cNvPr id="3" name="Content Placeholder 2"/>
          <p:cNvSpPr>
            <a:spLocks noGrp="1"/>
          </p:cNvSpPr>
          <p:nvPr>
            <p:ph idx="1"/>
          </p:nvPr>
        </p:nvSpPr>
        <p:spPr/>
        <p:txBody>
          <a:bodyPr/>
          <a:lstStyle/>
          <a:p>
            <a:r>
              <a:rPr lang="en-US" dirty="0"/>
              <a:t>Referrals can be made by anyone </a:t>
            </a:r>
          </a:p>
          <a:p>
            <a:pPr lvl="1"/>
            <a:r>
              <a:rPr lang="en-US" dirty="0"/>
              <a:t>Hospital and clinic personnel, parents, teachers etc.</a:t>
            </a:r>
          </a:p>
          <a:p>
            <a:r>
              <a:rPr lang="en-US" dirty="0"/>
              <a:t>CCS will determine if the condition is medically eligible.</a:t>
            </a:r>
          </a:p>
          <a:p>
            <a:r>
              <a:rPr lang="en-US" dirty="0"/>
              <a:t>The MTU will evaluate and provide follow-up based on an individual basis.</a:t>
            </a:r>
          </a:p>
        </p:txBody>
      </p:sp>
    </p:spTree>
    <p:extLst>
      <p:ext uri="{BB962C8B-B14F-4D97-AF65-F5344CB8AC3E}">
        <p14:creationId xmlns:p14="http://schemas.microsoft.com/office/powerpoint/2010/main" val="46245015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MTU Therapists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Evaluations</a:t>
            </a:r>
          </a:p>
          <a:p>
            <a:pPr lvl="1">
              <a:buFont typeface="Arial" panose="020B0604020202020204" pitchFamily="34" charset="0"/>
              <a:buChar char="•"/>
            </a:pPr>
            <a:r>
              <a:rPr lang="en-US" dirty="0"/>
              <a:t>Every 6-12 months</a:t>
            </a:r>
          </a:p>
          <a:p>
            <a:pPr lvl="1">
              <a:buFont typeface="Arial" panose="020B0604020202020204" pitchFamily="34" charset="0"/>
              <a:buChar char="•"/>
            </a:pPr>
            <a:r>
              <a:rPr lang="en-US" dirty="0"/>
              <a:t>Establish functional goals which reflect the child’s ability to access/perform basic mobility and self care activities</a:t>
            </a:r>
          </a:p>
          <a:p>
            <a:pPr>
              <a:buFont typeface="Arial" panose="020B0604020202020204" pitchFamily="34" charset="0"/>
              <a:buChar char="•"/>
            </a:pPr>
            <a:r>
              <a:rPr lang="en-US" dirty="0"/>
              <a:t>Treatment</a:t>
            </a:r>
          </a:p>
          <a:p>
            <a:pPr lvl="1">
              <a:buFont typeface="Arial" panose="020B0604020202020204" pitchFamily="34" charset="0"/>
              <a:buChar char="•"/>
            </a:pPr>
            <a:r>
              <a:rPr lang="en-US" dirty="0"/>
              <a:t>Based on individual needs</a:t>
            </a:r>
          </a:p>
          <a:p>
            <a:pPr>
              <a:buFont typeface="Arial" panose="020B0604020202020204" pitchFamily="34" charset="0"/>
              <a:buChar char="•"/>
            </a:pPr>
            <a:r>
              <a:rPr lang="en-US" dirty="0"/>
              <a:t>Equipment</a:t>
            </a:r>
          </a:p>
          <a:p>
            <a:pPr lvl="1">
              <a:buFont typeface="Arial" panose="020B0604020202020204" pitchFamily="34" charset="0"/>
              <a:buChar char="•"/>
            </a:pPr>
            <a:r>
              <a:rPr lang="en-US" dirty="0"/>
              <a:t>Braces and/or durable medical equipment</a:t>
            </a:r>
          </a:p>
        </p:txBody>
      </p:sp>
    </p:spTree>
    <p:extLst>
      <p:ext uri="{BB962C8B-B14F-4D97-AF65-F5344CB8AC3E}">
        <p14:creationId xmlns:p14="http://schemas.microsoft.com/office/powerpoint/2010/main" val="173541221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371600"/>
          </a:xfrm>
        </p:spPr>
        <p:txBody>
          <a:bodyPr/>
          <a:lstStyle/>
          <a:p>
            <a:br>
              <a:rPr lang="en-US" dirty="0"/>
            </a:br>
            <a:r>
              <a:rPr lang="en-US" dirty="0"/>
              <a:t>The CCS Story</a:t>
            </a:r>
          </a:p>
        </p:txBody>
      </p:sp>
      <p:sp>
        <p:nvSpPr>
          <p:cNvPr id="9" name="Content Placeholder 8"/>
          <p:cNvSpPr>
            <a:spLocks noGrp="1"/>
          </p:cNvSpPr>
          <p:nvPr>
            <p:ph sz="half" idx="2"/>
          </p:nvPr>
        </p:nvSpPr>
        <p:spPr>
          <a:xfrm>
            <a:off x="533400" y="2514600"/>
            <a:ext cx="3810000" cy="3429000"/>
          </a:xfrm>
        </p:spPr>
        <p:txBody>
          <a:bodyPr>
            <a:normAutofit fontScale="32500" lnSpcReduction="20000"/>
          </a:bodyPr>
          <a:lstStyle/>
          <a:p>
            <a:r>
              <a:rPr lang="en-US" sz="5500" b="1" dirty="0"/>
              <a:t>1927: Polio Epidemic</a:t>
            </a:r>
          </a:p>
          <a:p>
            <a:pPr lvl="1"/>
            <a:r>
              <a:rPr lang="en-US" sz="5500" dirty="0"/>
              <a:t>Crippled Children’s Services</a:t>
            </a:r>
          </a:p>
          <a:p>
            <a:r>
              <a:rPr lang="en-US" sz="5500" b="1" dirty="0"/>
              <a:t>1935: Roosevelt’s “New Deal”</a:t>
            </a:r>
          </a:p>
          <a:p>
            <a:pPr lvl="1"/>
            <a:r>
              <a:rPr lang="en-US" sz="5400" dirty="0"/>
              <a:t>Established Maternal &amp; Child Welfare State Grants</a:t>
            </a:r>
          </a:p>
          <a:p>
            <a:r>
              <a:rPr lang="en-US" sz="5500" b="1" dirty="0"/>
              <a:t>1945: Medical Therapy Program  		(MTP) established</a:t>
            </a:r>
          </a:p>
          <a:p>
            <a:pPr lvl="1"/>
            <a:r>
              <a:rPr lang="en-US" sz="5500" dirty="0"/>
              <a:t>Children with orthopedic impairments associated with cerebral palsy</a:t>
            </a:r>
          </a:p>
          <a:p>
            <a:pPr lvl="1"/>
            <a:endParaRPr lang="en-US" sz="2000" dirty="0"/>
          </a:p>
          <a:p>
            <a:pPr>
              <a:buFont typeface="Courier New" panose="02070309020205020404" pitchFamily="49" charset="0"/>
              <a:buChar char="o"/>
            </a:pPr>
            <a:endParaRPr lang="en-US" sz="2000" dirty="0"/>
          </a:p>
        </p:txBody>
      </p:sp>
      <p:pic>
        <p:nvPicPr>
          <p:cNvPr id="2050" name="Picture 2" descr="C:\Users\jhughes\AppData\Local\Microsoft\Windows\Temporary Internet Files\Content.IE5\E6PLCP2L\FDR[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1757" y="2590800"/>
            <a:ext cx="3660775" cy="30269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5880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Therapy Consists of:</a:t>
            </a:r>
          </a:p>
        </p:txBody>
      </p:sp>
      <p:sp>
        <p:nvSpPr>
          <p:cNvPr id="4" name="Content Placeholder 3"/>
          <p:cNvSpPr>
            <a:spLocks noGrp="1"/>
          </p:cNvSpPr>
          <p:nvPr>
            <p:ph sz="half" idx="1"/>
          </p:nvPr>
        </p:nvSpPr>
        <p:spPr/>
        <p:txBody>
          <a:bodyPr/>
          <a:lstStyle/>
          <a:p>
            <a:endParaRPr lang="en-US" dirty="0"/>
          </a:p>
          <a:p>
            <a:r>
              <a:rPr lang="en-US" dirty="0"/>
              <a:t>Ambulation</a:t>
            </a:r>
          </a:p>
          <a:p>
            <a:r>
              <a:rPr lang="en-US" dirty="0"/>
              <a:t>Mobility</a:t>
            </a:r>
          </a:p>
          <a:p>
            <a:r>
              <a:rPr lang="en-US" dirty="0"/>
              <a:t>Transfers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469542"/>
            <a:ext cx="2479890" cy="3446462"/>
          </a:xfrm>
          <a:effectLst>
            <a:softEdge rad="63500"/>
          </a:effectLst>
        </p:spPr>
      </p:pic>
    </p:spTree>
    <p:extLst>
      <p:ext uri="{BB962C8B-B14F-4D97-AF65-F5344CB8AC3E}">
        <p14:creationId xmlns:p14="http://schemas.microsoft.com/office/powerpoint/2010/main" val="19228430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Therapy Consists of:</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6338" y="2670940"/>
            <a:ext cx="3338512" cy="3079808"/>
          </a:xfrm>
        </p:spPr>
      </p:pic>
      <p:sp>
        <p:nvSpPr>
          <p:cNvPr id="4" name="Content Placeholder 3"/>
          <p:cNvSpPr>
            <a:spLocks noGrp="1"/>
          </p:cNvSpPr>
          <p:nvPr>
            <p:ph sz="half" idx="2"/>
          </p:nvPr>
        </p:nvSpPr>
        <p:spPr/>
        <p:txBody>
          <a:bodyPr/>
          <a:lstStyle/>
          <a:p>
            <a:r>
              <a:rPr lang="en-US" dirty="0"/>
              <a:t>Self Care:</a:t>
            </a:r>
          </a:p>
          <a:p>
            <a:pPr lvl="1"/>
            <a:r>
              <a:rPr lang="en-US" dirty="0"/>
              <a:t>Hygiene</a:t>
            </a:r>
          </a:p>
          <a:p>
            <a:pPr lvl="1"/>
            <a:r>
              <a:rPr lang="en-US" dirty="0"/>
              <a:t>Dressing</a:t>
            </a:r>
          </a:p>
          <a:p>
            <a:pPr lvl="1"/>
            <a:r>
              <a:rPr lang="en-US" dirty="0"/>
              <a:t>Eating</a:t>
            </a:r>
          </a:p>
          <a:p>
            <a:pPr lvl="1"/>
            <a:r>
              <a:rPr lang="en-US" dirty="0"/>
              <a:t>Grooming</a:t>
            </a:r>
          </a:p>
          <a:p>
            <a:pPr lvl="1"/>
            <a:r>
              <a:rPr lang="en-US" dirty="0"/>
              <a:t>Toileting</a:t>
            </a:r>
          </a:p>
          <a:p>
            <a:pPr lvl="1"/>
            <a:r>
              <a:rPr lang="en-US" dirty="0"/>
              <a:t>Oral-motor</a:t>
            </a:r>
          </a:p>
          <a:p>
            <a:endParaRPr lang="en-US" dirty="0"/>
          </a:p>
        </p:txBody>
      </p:sp>
    </p:spTree>
    <p:extLst>
      <p:ext uri="{BB962C8B-B14F-4D97-AF65-F5344CB8AC3E}">
        <p14:creationId xmlns:p14="http://schemas.microsoft.com/office/powerpoint/2010/main" val="49897939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Questions/Discussion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656" y="2613025"/>
            <a:ext cx="4238625" cy="3200400"/>
          </a:xfrm>
        </p:spPr>
      </p:pic>
    </p:spTree>
    <p:extLst>
      <p:ext uri="{BB962C8B-B14F-4D97-AF65-F5344CB8AC3E}">
        <p14:creationId xmlns:p14="http://schemas.microsoft.com/office/powerpoint/2010/main" val="2907406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End</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9386" y="2490788"/>
            <a:ext cx="4593166" cy="3444875"/>
          </a:xfrm>
        </p:spPr>
      </p:pic>
    </p:spTree>
    <p:extLst>
      <p:ext uri="{BB962C8B-B14F-4D97-AF65-F5344CB8AC3E}">
        <p14:creationId xmlns:p14="http://schemas.microsoft.com/office/powerpoint/2010/main" val="305318268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CCS Story (cont.):</a:t>
            </a:r>
          </a:p>
        </p:txBody>
      </p:sp>
      <p:sp>
        <p:nvSpPr>
          <p:cNvPr id="7" name="Content Placeholder 6"/>
          <p:cNvSpPr>
            <a:spLocks noGrp="1"/>
          </p:cNvSpPr>
          <p:nvPr>
            <p:ph idx="1"/>
          </p:nvPr>
        </p:nvSpPr>
        <p:spPr>
          <a:xfrm>
            <a:off x="1176865" y="2362201"/>
            <a:ext cx="6798736" cy="3886200"/>
          </a:xfrm>
        </p:spPr>
        <p:txBody>
          <a:bodyPr>
            <a:normAutofit fontScale="25000" lnSpcReduction="20000"/>
          </a:bodyPr>
          <a:lstStyle/>
          <a:p>
            <a:r>
              <a:rPr lang="en-US" sz="7200" b="1" dirty="0"/>
              <a:t>1961: Budget Act</a:t>
            </a:r>
          </a:p>
          <a:p>
            <a:pPr lvl="1"/>
            <a:r>
              <a:rPr lang="en-US" sz="7200" dirty="0"/>
              <a:t>Expanded MTP eligibility for children with various other neuromuscular and musculoskeletal conditions</a:t>
            </a:r>
          </a:p>
          <a:p>
            <a:r>
              <a:rPr lang="en-US" sz="7200" b="1" dirty="0"/>
              <a:t>1965: Lyndon Johnson’s “Great Society”</a:t>
            </a:r>
          </a:p>
          <a:p>
            <a:pPr lvl="1"/>
            <a:r>
              <a:rPr lang="en-US" sz="7200" dirty="0"/>
              <a:t>Extended medical benefits to all children in low-income households</a:t>
            </a:r>
          </a:p>
          <a:p>
            <a:r>
              <a:rPr lang="en-US" sz="7200" b="1" dirty="0"/>
              <a:t>1968: Robert Crown Act</a:t>
            </a:r>
          </a:p>
          <a:p>
            <a:pPr lvl="1"/>
            <a:r>
              <a:rPr lang="en-US" sz="7200" dirty="0"/>
              <a:t>Established county responsibility for administering the MTP</a:t>
            </a:r>
          </a:p>
          <a:p>
            <a:r>
              <a:rPr lang="en-US" sz="7200" b="1" dirty="0"/>
              <a:t>Shift Over Time: </a:t>
            </a:r>
          </a:p>
          <a:p>
            <a:pPr lvl="1"/>
            <a:r>
              <a:rPr lang="en-US" sz="7200" dirty="0"/>
              <a:t>More conditions that are chronic and less preventable in nature have been made eligible for the CCS program.  Examples include bone anchored hearing aids, cystic fibrosis care and treatment, and advances in diabetic care such as insulin pumps.</a:t>
            </a:r>
          </a:p>
          <a:p>
            <a:endParaRPr lang="en-US" sz="5500" b="1" dirty="0"/>
          </a:p>
          <a:p>
            <a:pPr lvl="1"/>
            <a:endParaRPr lang="en-US" sz="5100" b="1" dirty="0"/>
          </a:p>
          <a:p>
            <a:pPr lvl="1"/>
            <a:endParaRPr lang="en-US" sz="5500" dirty="0"/>
          </a:p>
          <a:p>
            <a:endParaRPr lang="en-US" dirty="0"/>
          </a:p>
        </p:txBody>
      </p:sp>
    </p:spTree>
    <p:extLst>
      <p:ext uri="{BB962C8B-B14F-4D97-AF65-F5344CB8AC3E}">
        <p14:creationId xmlns:p14="http://schemas.microsoft.com/office/powerpoint/2010/main" val="3359585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CCS Today</a:t>
            </a:r>
          </a:p>
        </p:txBody>
      </p:sp>
      <p:sp>
        <p:nvSpPr>
          <p:cNvPr id="10" name="Content Placeholder 9"/>
          <p:cNvSpPr>
            <a:spLocks noGrp="1"/>
          </p:cNvSpPr>
          <p:nvPr>
            <p:ph sz="half" idx="1"/>
          </p:nvPr>
        </p:nvSpPr>
        <p:spPr/>
        <p:txBody>
          <a:bodyPr/>
          <a:lstStyle/>
          <a:p>
            <a:endParaRPr lang="en-US" dirty="0"/>
          </a:p>
          <a:p>
            <a:r>
              <a:rPr lang="en-US" sz="2000" dirty="0"/>
              <a:t>Partnership between County Health Departments &amp; the California Department of Health Care Services (DHCS)</a:t>
            </a:r>
          </a:p>
          <a:p>
            <a:endParaRPr lang="en-US" dirty="0"/>
          </a:p>
        </p:txBody>
      </p:sp>
      <p:pic>
        <p:nvPicPr>
          <p:cNvPr id="1026" name="Picture 2" descr="C:\Users\jhughes\AppData\Local\Microsoft\Windows\Temporary Internet Files\Content.IE5\A6SV2BCY\20121231-community-ring[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36269" y="2895601"/>
            <a:ext cx="2912331" cy="27812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30385"/>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3733799" cy="1676400"/>
          </a:xfrm>
        </p:spPr>
        <p:txBody>
          <a:bodyPr>
            <a:normAutofit/>
          </a:bodyPr>
          <a:lstStyle/>
          <a:p>
            <a:r>
              <a:rPr lang="en-US" sz="4000" dirty="0"/>
              <a:t>Legislative Authority</a:t>
            </a:r>
          </a:p>
        </p:txBody>
      </p:sp>
      <p:pic>
        <p:nvPicPr>
          <p:cNvPr id="1026" name="Picture 2" descr="C:\Program Files (x86)\Microsoft Office\MEDIA\CAGCAT10\j0300840.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029200" y="685800"/>
            <a:ext cx="3081590" cy="259567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type="body" sz="half" idx="2"/>
          </p:nvPr>
        </p:nvSpPr>
        <p:spPr>
          <a:xfrm>
            <a:off x="758925" y="3352800"/>
            <a:ext cx="7620001" cy="5440364"/>
          </a:xfrm>
        </p:spPr>
        <p:txBody>
          <a:bodyPr>
            <a:normAutofit/>
          </a:bodyPr>
          <a:lstStyle/>
          <a:p>
            <a:pPr algn="l"/>
            <a:r>
              <a:rPr lang="en-US" sz="2000" dirty="0"/>
              <a:t>Mandated by the Welfare  &amp; Institutions Code and the California Code of Regulations (Title 22, Section 51013)</a:t>
            </a:r>
          </a:p>
          <a:p>
            <a:pPr algn="l"/>
            <a:r>
              <a:rPr lang="en-US" sz="2000" dirty="0"/>
              <a:t>The intent of the law is to provide necessary medical services for children with CCS eligible medical conditions </a:t>
            </a:r>
          </a:p>
        </p:txBody>
      </p:sp>
    </p:spTree>
    <p:extLst>
      <p:ext uri="{BB962C8B-B14F-4D97-AF65-F5344CB8AC3E}">
        <p14:creationId xmlns:p14="http://schemas.microsoft.com/office/powerpoint/2010/main" val="291054343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California Children’s Services (CCS)?</a:t>
            </a:r>
          </a:p>
        </p:txBody>
      </p:sp>
      <p:pic>
        <p:nvPicPr>
          <p:cNvPr id="1026" name="Picture 2" descr="C:\Users\jhughes\AppData\Local\Microsoft\Windows\Temporary Internet Files\Content.IE5\A6SV2BCY\CamFamChildServices-600x340[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56565" y="2819400"/>
            <a:ext cx="3338512" cy="2344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914400" y="2590800"/>
            <a:ext cx="3493008" cy="3535679"/>
          </a:xfrm>
        </p:spPr>
        <p:txBody>
          <a:bodyPr>
            <a:normAutofit lnSpcReduction="10000"/>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Statewide Program that provides funding for treatment of children with certain physical limitations and chronic health conditions or diseases.</a:t>
            </a:r>
          </a:p>
          <a:p>
            <a:pPr marL="285750" indent="-285750">
              <a:buFont typeface="Arial" panose="020B0604020202020204" pitchFamily="34" charset="0"/>
              <a:buChar char="•"/>
            </a:pPr>
            <a:r>
              <a:rPr lang="en-US" sz="1800" dirty="0"/>
              <a:t>Arranges, directs, and pays for medical care, equipment, and rehabilitation when these services are authorized by the program and the child is eligible for services.</a:t>
            </a:r>
            <a:endParaRPr lang="en-US" dirty="0"/>
          </a:p>
        </p:txBody>
      </p:sp>
    </p:spTree>
    <p:extLst>
      <p:ext uri="{BB962C8B-B14F-4D97-AF65-F5344CB8AC3E}">
        <p14:creationId xmlns:p14="http://schemas.microsoft.com/office/powerpoint/2010/main" val="98621455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 Eligibility</a:t>
            </a:r>
          </a:p>
        </p:txBody>
      </p:sp>
      <p:sp>
        <p:nvSpPr>
          <p:cNvPr id="5" name="Content Placeholder 4"/>
          <p:cNvSpPr>
            <a:spLocks noGrp="1"/>
          </p:cNvSpPr>
          <p:nvPr>
            <p:ph idx="1"/>
          </p:nvPr>
        </p:nvSpPr>
        <p:spPr/>
        <p:txBody>
          <a:bodyPr>
            <a:normAutofit fontScale="92500" lnSpcReduction="10000"/>
          </a:bodyPr>
          <a:lstStyle/>
          <a:p>
            <a:r>
              <a:rPr lang="en-US" sz="2200" dirty="0"/>
              <a:t>Under 21 years of age.</a:t>
            </a:r>
          </a:p>
          <a:p>
            <a:r>
              <a:rPr lang="en-US" sz="2200" dirty="0"/>
              <a:t>Permanent residence of the California county in which you apply.</a:t>
            </a:r>
          </a:p>
          <a:p>
            <a:r>
              <a:rPr lang="en-US" sz="2200" dirty="0"/>
              <a:t>Adjusted family gross income of &lt;40,000/year OR if the child’s medical cost the family more than 20% of the family’s yearly income.</a:t>
            </a:r>
          </a:p>
          <a:p>
            <a:r>
              <a:rPr lang="en-US" sz="2200" dirty="0"/>
              <a:t>No income requirement if a child was adopted with a CCS eligible condition at the time of adoption.</a:t>
            </a:r>
          </a:p>
          <a:p>
            <a:r>
              <a:rPr lang="en-US" sz="2200" dirty="0"/>
              <a:t>Eligible medical condition.</a:t>
            </a:r>
          </a:p>
          <a:p>
            <a:pPr marL="2286000" lvl="5" indent="0">
              <a:buNone/>
            </a:pPr>
            <a:endParaRPr lang="en-US" dirty="0"/>
          </a:p>
          <a:p>
            <a:pPr lvl="5"/>
            <a:endParaRPr lang="en-US" dirty="0"/>
          </a:p>
          <a:p>
            <a:pPr lvl="5"/>
            <a:endParaRPr lang="en-US" dirty="0"/>
          </a:p>
        </p:txBody>
      </p:sp>
    </p:spTree>
    <p:extLst>
      <p:ext uri="{BB962C8B-B14F-4D97-AF65-F5344CB8AC3E}">
        <p14:creationId xmlns:p14="http://schemas.microsoft.com/office/powerpoint/2010/main" val="63448832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a:t>
            </a:r>
          </a:p>
        </p:txBody>
      </p:sp>
      <p:sp>
        <p:nvSpPr>
          <p:cNvPr id="3" name="Content Placeholder 2"/>
          <p:cNvSpPr>
            <a:spLocks noGrp="1"/>
          </p:cNvSpPr>
          <p:nvPr>
            <p:ph idx="1"/>
          </p:nvPr>
        </p:nvSpPr>
        <p:spPr>
          <a:xfrm>
            <a:off x="1176865" y="2667000"/>
            <a:ext cx="6798736" cy="3268132"/>
          </a:xfrm>
        </p:spPr>
        <p:txBody>
          <a:bodyPr>
            <a:normAutofit/>
          </a:bodyPr>
          <a:lstStyle/>
          <a:p>
            <a:r>
              <a:rPr lang="en-US" sz="2000" dirty="0"/>
              <a:t>CCS does not cover ALL medical conditions</a:t>
            </a:r>
          </a:p>
          <a:p>
            <a:r>
              <a:rPr lang="en-US" sz="2000" dirty="0"/>
              <a:t>Generally covers medical conditions which are: 	</a:t>
            </a:r>
          </a:p>
          <a:p>
            <a:pPr lvl="1"/>
            <a:r>
              <a:rPr lang="en-US" dirty="0"/>
              <a:t>Physically disabling</a:t>
            </a:r>
          </a:p>
          <a:p>
            <a:pPr lvl="1"/>
            <a:r>
              <a:rPr lang="en-US" dirty="0"/>
              <a:t>Need to be treated with medications, surgery, or rehabilitation</a:t>
            </a:r>
          </a:p>
        </p:txBody>
      </p:sp>
    </p:spTree>
    <p:extLst>
      <p:ext uri="{BB962C8B-B14F-4D97-AF65-F5344CB8AC3E}">
        <p14:creationId xmlns:p14="http://schemas.microsoft.com/office/powerpoint/2010/main" val="137786004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CCS Eligible Medical Conditions</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6338" y="2541588"/>
            <a:ext cx="3338512" cy="3338512"/>
          </a:xfrm>
          <a:effectLst>
            <a:glow rad="139700">
              <a:schemeClr val="accent1">
                <a:satMod val="175000"/>
                <a:alpha val="40000"/>
              </a:schemeClr>
            </a:glow>
          </a:effectLst>
        </p:spPr>
      </p:pic>
      <p:sp>
        <p:nvSpPr>
          <p:cNvPr id="5" name="Content Placeholder 4"/>
          <p:cNvSpPr>
            <a:spLocks noGrp="1"/>
          </p:cNvSpPr>
          <p:nvPr>
            <p:ph sz="half" idx="2"/>
          </p:nvPr>
        </p:nvSpPr>
        <p:spPr/>
        <p:txBody>
          <a:bodyPr>
            <a:normAutofit fontScale="85000" lnSpcReduction="20000"/>
          </a:bodyPr>
          <a:lstStyle/>
          <a:p>
            <a:r>
              <a:rPr lang="en-US" dirty="0"/>
              <a:t>Heart conditions</a:t>
            </a:r>
          </a:p>
          <a:p>
            <a:pPr lvl="1"/>
            <a:r>
              <a:rPr lang="en-US" dirty="0"/>
              <a:t>Congenital heart disease</a:t>
            </a:r>
          </a:p>
          <a:p>
            <a:r>
              <a:rPr lang="en-US" dirty="0"/>
              <a:t>Cancer/tumors</a:t>
            </a:r>
          </a:p>
          <a:p>
            <a:r>
              <a:rPr lang="en-US" dirty="0"/>
              <a:t>Diseases of the respiratory system</a:t>
            </a:r>
          </a:p>
          <a:p>
            <a:pPr marL="742950" lvl="2" indent="-342900">
              <a:buFont typeface="Courier New" panose="02070309020205020404" pitchFamily="49" charset="0"/>
              <a:buChar char="o"/>
            </a:pPr>
            <a:r>
              <a:rPr lang="en-US" dirty="0"/>
              <a:t>Cystic Fibrosis, chronic lung disease</a:t>
            </a:r>
          </a:p>
          <a:p>
            <a:r>
              <a:rPr lang="en-US" dirty="0"/>
              <a:t>Disorders of the various major organs</a:t>
            </a:r>
          </a:p>
          <a:p>
            <a:pPr lvl="1"/>
            <a:r>
              <a:rPr lang="en-US" dirty="0"/>
              <a:t>Kidneys, Endocrine, Liver, Gastrointestinal System</a:t>
            </a:r>
          </a:p>
          <a:p>
            <a:pPr lvl="1"/>
            <a:endParaRPr lang="en-US" dirty="0"/>
          </a:p>
          <a:p>
            <a:pPr lvl="1"/>
            <a:endParaRPr lang="en-US" dirty="0"/>
          </a:p>
          <a:p>
            <a:pPr lvl="1"/>
            <a:endParaRPr lang="en-US" dirty="0"/>
          </a:p>
          <a:p>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02045944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785</TotalTime>
  <Words>794</Words>
  <Application>Microsoft Macintosh PowerPoint</Application>
  <PresentationFormat>On-screen Show (4:3)</PresentationFormat>
  <Paragraphs>129</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Garamond</vt:lpstr>
      <vt:lpstr>Organic</vt:lpstr>
      <vt:lpstr>California Children’s Services</vt:lpstr>
      <vt:lpstr> The CCS Story</vt:lpstr>
      <vt:lpstr>The CCS Story (cont.):</vt:lpstr>
      <vt:lpstr> CCS Today</vt:lpstr>
      <vt:lpstr>Legislative Authority</vt:lpstr>
      <vt:lpstr>What is California Children’s Services (CCS)?</vt:lpstr>
      <vt:lpstr>CCS Eligibility</vt:lpstr>
      <vt:lpstr>Medical Eligibility</vt:lpstr>
      <vt:lpstr>Examples of CCS Eligible Medical Conditions</vt:lpstr>
      <vt:lpstr>Examples (cont.)</vt:lpstr>
      <vt:lpstr>Diagnostic Services</vt:lpstr>
      <vt:lpstr>Treatment</vt:lpstr>
      <vt:lpstr>Medical Case Management</vt:lpstr>
      <vt:lpstr>CCS Medical Therapy Program (MTP)</vt:lpstr>
      <vt:lpstr>CCS Mission Statement</vt:lpstr>
      <vt:lpstr>Medical Direction</vt:lpstr>
      <vt:lpstr>Medical Therapy Unit (MTU) Conference</vt:lpstr>
      <vt:lpstr>MTU Referrals </vt:lpstr>
      <vt:lpstr>MTU Therapists</vt:lpstr>
      <vt:lpstr>Physical Therapy Consists of:</vt:lpstr>
      <vt:lpstr>Occupational Therapy Consists of:</vt:lpstr>
      <vt:lpstr>Questions/Discussion</vt:lpstr>
      <vt:lpstr>The End</vt:lpstr>
    </vt:vector>
  </TitlesOfParts>
  <Company>County of Nevada</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Children’s Services</dc:title>
  <dc:creator>Jennifer Hughes</dc:creator>
  <cp:lastModifiedBy>Susan Sanford</cp:lastModifiedBy>
  <cp:revision>70</cp:revision>
  <dcterms:created xsi:type="dcterms:W3CDTF">2018-01-22T23:19:01Z</dcterms:created>
  <dcterms:modified xsi:type="dcterms:W3CDTF">2018-02-28T23:02:12Z</dcterms:modified>
</cp:coreProperties>
</file>