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4D7D"/>
    <a:srgbClr val="1462D4"/>
    <a:srgbClr val="105CD8"/>
    <a:srgbClr val="3B8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100" d="100"/>
          <a:sy n="100" d="100"/>
        </p:scale>
        <p:origin x="44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974" y="1075859"/>
            <a:ext cx="9792393" cy="2851266"/>
          </a:xfrm>
        </p:spPr>
        <p:txBody>
          <a:bodyPr/>
          <a:lstStyle/>
          <a:p>
            <a:pPr algn="ctr"/>
            <a:r>
              <a:rPr lang="en-US" sz="8000" b="1" i="1" dirty="0">
                <a:solidFill>
                  <a:srgbClr val="3B83ED"/>
                </a:solidFill>
                <a:latin typeface="Bradley Hand ITC" panose="03070402050302030203" pitchFamily="66" charset="0"/>
              </a:rPr>
              <a:t>Nevada County </a:t>
            </a:r>
            <a:r>
              <a:rPr lang="en-US" sz="7200" b="1" dirty="0">
                <a:solidFill>
                  <a:srgbClr val="3B83ED"/>
                </a:solidFill>
                <a:latin typeface="Castellar" panose="020A0402060406010301" pitchFamily="18" charset="0"/>
              </a:rPr>
              <a:t>INFANT PROGRAM</a:t>
            </a:r>
          </a:p>
        </p:txBody>
      </p:sp>
      <p:sp>
        <p:nvSpPr>
          <p:cNvPr id="3" name="Subtitle 2"/>
          <p:cNvSpPr>
            <a:spLocks noGrp="1"/>
          </p:cNvSpPr>
          <p:nvPr>
            <p:ph type="subTitle" idx="1"/>
          </p:nvPr>
        </p:nvSpPr>
        <p:spPr>
          <a:xfrm>
            <a:off x="2055707" y="4656407"/>
            <a:ext cx="6863210" cy="1505562"/>
          </a:xfrm>
        </p:spPr>
        <p:txBody>
          <a:bodyPr>
            <a:noAutofit/>
          </a:bodyPr>
          <a:lstStyle/>
          <a:p>
            <a:pPr algn="ctr"/>
            <a:r>
              <a:rPr lang="en-US" b="1" dirty="0">
                <a:solidFill>
                  <a:srgbClr val="7030A0"/>
                </a:solidFill>
                <a:latin typeface="+mj-lt"/>
              </a:rPr>
              <a:t>Crystal Betito, Speech Language Pathologist</a:t>
            </a:r>
          </a:p>
          <a:p>
            <a:pPr algn="ctr"/>
            <a:r>
              <a:rPr lang="en-US" b="1" dirty="0">
                <a:solidFill>
                  <a:srgbClr val="7030A0"/>
                </a:solidFill>
                <a:latin typeface="+mj-lt"/>
              </a:rPr>
              <a:t>Brooke McGee, Early Childhood Special Education Specialist</a:t>
            </a:r>
          </a:p>
          <a:p>
            <a:pPr algn="ctr"/>
            <a:r>
              <a:rPr lang="en-US" b="1" dirty="0">
                <a:solidFill>
                  <a:srgbClr val="7030A0"/>
                </a:solidFill>
              </a:rPr>
              <a:t>Laurie Trembley, Early Childhood Special Education Specialist</a:t>
            </a:r>
            <a:endParaRPr lang="en-US" b="1" dirty="0">
              <a:solidFill>
                <a:srgbClr val="7030A0"/>
              </a:solidFill>
              <a:latin typeface="+mj-lt"/>
            </a:endParaRPr>
          </a:p>
        </p:txBody>
      </p:sp>
    </p:spTree>
    <p:extLst>
      <p:ext uri="{BB962C8B-B14F-4D97-AF65-F5344CB8AC3E}">
        <p14:creationId xmlns:p14="http://schemas.microsoft.com/office/powerpoint/2010/main" val="1298045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287B0-DA81-453C-B881-D97624CCE76E}"/>
              </a:ext>
            </a:extLst>
          </p:cNvPr>
          <p:cNvSpPr>
            <a:spLocks noGrp="1"/>
          </p:cNvSpPr>
          <p:nvPr>
            <p:ph type="title"/>
          </p:nvPr>
        </p:nvSpPr>
        <p:spPr/>
        <p:txBody>
          <a:bodyPr>
            <a:normAutofit/>
          </a:bodyPr>
          <a:lstStyle/>
          <a:p>
            <a:r>
              <a:rPr lang="en-US" sz="4400" dirty="0">
                <a:solidFill>
                  <a:srgbClr val="7030A0"/>
                </a:solidFill>
              </a:rPr>
              <a:t>About NCIP</a:t>
            </a:r>
          </a:p>
        </p:txBody>
      </p:sp>
      <p:sp>
        <p:nvSpPr>
          <p:cNvPr id="3" name="Content Placeholder 2">
            <a:extLst>
              <a:ext uri="{FF2B5EF4-FFF2-40B4-BE49-F238E27FC236}">
                <a16:creationId xmlns:a16="http://schemas.microsoft.com/office/drawing/2014/main" id="{2119E6C7-9AF7-4590-8B8A-0C6EC305BF09}"/>
              </a:ext>
            </a:extLst>
          </p:cNvPr>
          <p:cNvSpPr>
            <a:spLocks noGrp="1"/>
          </p:cNvSpPr>
          <p:nvPr>
            <p:ph idx="1"/>
          </p:nvPr>
        </p:nvSpPr>
        <p:spPr>
          <a:xfrm>
            <a:off x="677334" y="1814732"/>
            <a:ext cx="8596668" cy="4895557"/>
          </a:xfrm>
        </p:spPr>
        <p:txBody>
          <a:bodyPr>
            <a:normAutofit/>
          </a:bodyPr>
          <a:lstStyle/>
          <a:p>
            <a:r>
              <a:rPr lang="en-US" sz="2400" dirty="0"/>
              <a:t>NCIP is a federally funded program (IDEA Part C) under the Nevada County Superintendent of Schools.</a:t>
            </a:r>
          </a:p>
          <a:p>
            <a:r>
              <a:rPr lang="en-US" sz="2400" dirty="0"/>
              <a:t>We are mandated by the CDE to serve 24 children aged birth to three with disabilities.</a:t>
            </a:r>
          </a:p>
          <a:p>
            <a:r>
              <a:rPr lang="en-US" sz="2400" dirty="0"/>
              <a:t>The purpose of our program is to enhance the development of young children with disabilities, minimize their potential for developmental delay, reduce their future need for special education and related services, and enhance the ability of their families to meet their special needs.</a:t>
            </a:r>
          </a:p>
          <a:p>
            <a:endParaRPr lang="en-US" dirty="0"/>
          </a:p>
        </p:txBody>
      </p:sp>
    </p:spTree>
    <p:extLst>
      <p:ext uri="{BB962C8B-B14F-4D97-AF65-F5344CB8AC3E}">
        <p14:creationId xmlns:p14="http://schemas.microsoft.com/office/powerpoint/2010/main" val="2302879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C0A6-E647-43BF-8074-AA261906B9D8}"/>
              </a:ext>
            </a:extLst>
          </p:cNvPr>
          <p:cNvSpPr>
            <a:spLocks noGrp="1"/>
          </p:cNvSpPr>
          <p:nvPr>
            <p:ph type="title"/>
          </p:nvPr>
        </p:nvSpPr>
        <p:spPr>
          <a:xfrm>
            <a:off x="677334" y="609600"/>
            <a:ext cx="8596668" cy="783102"/>
          </a:xfrm>
        </p:spPr>
        <p:txBody>
          <a:bodyPr/>
          <a:lstStyle/>
          <a:p>
            <a:r>
              <a:rPr lang="en-US" b="1" dirty="0">
                <a:solidFill>
                  <a:srgbClr val="1462D4"/>
                </a:solidFill>
              </a:rPr>
              <a:t>California Early Start Eligibility Criteria</a:t>
            </a:r>
          </a:p>
        </p:txBody>
      </p:sp>
      <p:sp>
        <p:nvSpPr>
          <p:cNvPr id="3" name="Text Placeholder 2">
            <a:extLst>
              <a:ext uri="{FF2B5EF4-FFF2-40B4-BE49-F238E27FC236}">
                <a16:creationId xmlns:a16="http://schemas.microsoft.com/office/drawing/2014/main" id="{AEDDC34E-3163-4978-929A-C4C59756C952}"/>
              </a:ext>
            </a:extLst>
          </p:cNvPr>
          <p:cNvSpPr>
            <a:spLocks noGrp="1"/>
          </p:cNvSpPr>
          <p:nvPr>
            <p:ph type="body" idx="1"/>
          </p:nvPr>
        </p:nvSpPr>
        <p:spPr>
          <a:xfrm>
            <a:off x="675744" y="1390751"/>
            <a:ext cx="4185623" cy="576262"/>
          </a:xfrm>
        </p:spPr>
        <p:txBody>
          <a:bodyPr/>
          <a:lstStyle/>
          <a:p>
            <a:r>
              <a:rPr lang="en-US" sz="2800" b="1" dirty="0">
                <a:solidFill>
                  <a:srgbClr val="7030A0"/>
                </a:solidFill>
              </a:rPr>
              <a:t>Infant Program</a:t>
            </a:r>
          </a:p>
        </p:txBody>
      </p:sp>
      <p:sp>
        <p:nvSpPr>
          <p:cNvPr id="4" name="Content Placeholder 3">
            <a:extLst>
              <a:ext uri="{FF2B5EF4-FFF2-40B4-BE49-F238E27FC236}">
                <a16:creationId xmlns:a16="http://schemas.microsoft.com/office/drawing/2014/main" id="{7CBBF3F6-8836-44F5-B56F-D70AAB6F909D}"/>
              </a:ext>
            </a:extLst>
          </p:cNvPr>
          <p:cNvSpPr>
            <a:spLocks noGrp="1"/>
          </p:cNvSpPr>
          <p:nvPr>
            <p:ph sz="half" idx="2"/>
          </p:nvPr>
        </p:nvSpPr>
        <p:spPr>
          <a:xfrm>
            <a:off x="675744" y="2034058"/>
            <a:ext cx="4185623" cy="3304117"/>
          </a:xfrm>
        </p:spPr>
        <p:txBody>
          <a:bodyPr>
            <a:normAutofit/>
          </a:bodyPr>
          <a:lstStyle/>
          <a:p>
            <a:r>
              <a:rPr lang="en-US" dirty="0"/>
              <a:t>Responsible for serving children with solely “low incidence” disabilities: </a:t>
            </a:r>
            <a:r>
              <a:rPr lang="en-US" b="1" dirty="0"/>
              <a:t>vision</a:t>
            </a:r>
            <a:r>
              <a:rPr lang="en-US" dirty="0"/>
              <a:t>, </a:t>
            </a:r>
            <a:r>
              <a:rPr lang="en-US" b="1" dirty="0"/>
              <a:t>hearing</a:t>
            </a:r>
            <a:r>
              <a:rPr lang="en-US" dirty="0"/>
              <a:t>, or severe </a:t>
            </a:r>
            <a:r>
              <a:rPr lang="en-US" b="1" dirty="0"/>
              <a:t>orthopedic</a:t>
            </a:r>
            <a:r>
              <a:rPr lang="en-US" dirty="0"/>
              <a:t> impairment (or any combination there of) in the absence of other disabilities.</a:t>
            </a:r>
          </a:p>
          <a:p>
            <a:r>
              <a:rPr lang="en-US" dirty="0"/>
              <a:t>At least a 33% delay in one or more area of development before age two.  After age two, at least a 50% delay in one area, or at least 33% delay in two or more areas.</a:t>
            </a:r>
          </a:p>
        </p:txBody>
      </p:sp>
      <p:sp>
        <p:nvSpPr>
          <p:cNvPr id="5" name="Text Placeholder 4">
            <a:extLst>
              <a:ext uri="{FF2B5EF4-FFF2-40B4-BE49-F238E27FC236}">
                <a16:creationId xmlns:a16="http://schemas.microsoft.com/office/drawing/2014/main" id="{463C7870-5FD2-4BF8-95A9-4483A2A133CE}"/>
              </a:ext>
            </a:extLst>
          </p:cNvPr>
          <p:cNvSpPr>
            <a:spLocks noGrp="1"/>
          </p:cNvSpPr>
          <p:nvPr>
            <p:ph type="body" sz="quarter" idx="3"/>
          </p:nvPr>
        </p:nvSpPr>
        <p:spPr>
          <a:xfrm>
            <a:off x="5440075" y="1390751"/>
            <a:ext cx="4185618" cy="576262"/>
          </a:xfrm>
        </p:spPr>
        <p:txBody>
          <a:bodyPr/>
          <a:lstStyle/>
          <a:p>
            <a:r>
              <a:rPr lang="en-US" sz="2800" b="1" dirty="0">
                <a:solidFill>
                  <a:srgbClr val="7030A0"/>
                </a:solidFill>
              </a:rPr>
              <a:t>Regional Center</a:t>
            </a:r>
          </a:p>
        </p:txBody>
      </p:sp>
      <p:sp>
        <p:nvSpPr>
          <p:cNvPr id="6" name="Content Placeholder 5">
            <a:extLst>
              <a:ext uri="{FF2B5EF4-FFF2-40B4-BE49-F238E27FC236}">
                <a16:creationId xmlns:a16="http://schemas.microsoft.com/office/drawing/2014/main" id="{E3A26857-6C14-4383-9090-D00277D67576}"/>
              </a:ext>
            </a:extLst>
          </p:cNvPr>
          <p:cNvSpPr>
            <a:spLocks noGrp="1"/>
          </p:cNvSpPr>
          <p:nvPr>
            <p:ph sz="quarter" idx="4"/>
          </p:nvPr>
        </p:nvSpPr>
        <p:spPr>
          <a:xfrm>
            <a:off x="5440075" y="2036522"/>
            <a:ext cx="4185617" cy="3304117"/>
          </a:xfrm>
        </p:spPr>
        <p:txBody>
          <a:bodyPr>
            <a:normAutofit/>
          </a:bodyPr>
          <a:lstStyle/>
          <a:p>
            <a:r>
              <a:rPr lang="en-US" dirty="0"/>
              <a:t>At least a 33% delay in one or more area of development.</a:t>
            </a:r>
          </a:p>
          <a:p>
            <a:r>
              <a:rPr lang="en-US" dirty="0"/>
              <a:t>Infants and toddlers with established risk conditions. Diagnosed conditions must have a high probability of leading to developmental delay if the delay is not evident at the time of diagnosis.</a:t>
            </a:r>
          </a:p>
        </p:txBody>
      </p:sp>
      <p:sp>
        <p:nvSpPr>
          <p:cNvPr id="7" name="TextBox 6">
            <a:extLst>
              <a:ext uri="{FF2B5EF4-FFF2-40B4-BE49-F238E27FC236}">
                <a16:creationId xmlns:a16="http://schemas.microsoft.com/office/drawing/2014/main" id="{5917E133-8DC3-4E93-914E-21A296614692}"/>
              </a:ext>
            </a:extLst>
          </p:cNvPr>
          <p:cNvSpPr txBox="1"/>
          <p:nvPr/>
        </p:nvSpPr>
        <p:spPr>
          <a:xfrm>
            <a:off x="675744" y="5584874"/>
            <a:ext cx="8596668" cy="984738"/>
          </a:xfrm>
          <a:prstGeom prst="rect">
            <a:avLst/>
          </a:prstGeom>
          <a:noFill/>
        </p:spPr>
        <p:txBody>
          <a:bodyPr wrap="square" rtlCol="0">
            <a:spAutoFit/>
          </a:bodyPr>
          <a:lstStyle/>
          <a:p>
            <a:endParaRPr lang="en-US" dirty="0"/>
          </a:p>
        </p:txBody>
      </p:sp>
      <p:sp>
        <p:nvSpPr>
          <p:cNvPr id="8" name="Rectangle: Rounded Corners 7">
            <a:extLst>
              <a:ext uri="{FF2B5EF4-FFF2-40B4-BE49-F238E27FC236}">
                <a16:creationId xmlns:a16="http://schemas.microsoft.com/office/drawing/2014/main" id="{6C807BD7-6EE6-451F-91AA-7402D6DE5CE7}"/>
              </a:ext>
            </a:extLst>
          </p:cNvPr>
          <p:cNvSpPr/>
          <p:nvPr/>
        </p:nvSpPr>
        <p:spPr>
          <a:xfrm>
            <a:off x="478796" y="5673455"/>
            <a:ext cx="10227213" cy="89615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dirty="0">
                <a:solidFill>
                  <a:schemeClr val="bg1"/>
                </a:solidFill>
              </a:rPr>
              <a:t>Areas of Development:</a:t>
            </a:r>
          </a:p>
          <a:p>
            <a:pPr algn="ctr"/>
            <a:endParaRPr lang="en-US" sz="800" dirty="0">
              <a:solidFill>
                <a:schemeClr val="bg1"/>
              </a:solidFill>
            </a:endParaRPr>
          </a:p>
          <a:p>
            <a:pPr algn="ctr"/>
            <a:r>
              <a:rPr lang="en-US" sz="2200" b="1" dirty="0">
                <a:solidFill>
                  <a:schemeClr val="bg1"/>
                </a:solidFill>
              </a:rPr>
              <a:t>Cognitive ~ Motor/Physical ~ Social-Emotional~ Communication ~ Adaptive </a:t>
            </a:r>
          </a:p>
        </p:txBody>
      </p:sp>
    </p:spTree>
    <p:extLst>
      <p:ext uri="{BB962C8B-B14F-4D97-AF65-F5344CB8AC3E}">
        <p14:creationId xmlns:p14="http://schemas.microsoft.com/office/powerpoint/2010/main" val="3540492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BF0A2-9281-415C-BC55-B83A4B881A88}"/>
              </a:ext>
            </a:extLst>
          </p:cNvPr>
          <p:cNvSpPr>
            <a:spLocks noGrp="1"/>
          </p:cNvSpPr>
          <p:nvPr>
            <p:ph type="title"/>
          </p:nvPr>
        </p:nvSpPr>
        <p:spPr/>
        <p:txBody>
          <a:bodyPr>
            <a:normAutofit/>
          </a:bodyPr>
          <a:lstStyle/>
          <a:p>
            <a:r>
              <a:rPr lang="en-US" sz="4400" dirty="0"/>
              <a:t>Referral &amp; Assessment Process</a:t>
            </a:r>
          </a:p>
        </p:txBody>
      </p:sp>
      <p:sp>
        <p:nvSpPr>
          <p:cNvPr id="3" name="Content Placeholder 2">
            <a:extLst>
              <a:ext uri="{FF2B5EF4-FFF2-40B4-BE49-F238E27FC236}">
                <a16:creationId xmlns:a16="http://schemas.microsoft.com/office/drawing/2014/main" id="{51A0D81B-55DA-4BBE-AF72-304BB9B9853E}"/>
              </a:ext>
            </a:extLst>
          </p:cNvPr>
          <p:cNvSpPr>
            <a:spLocks noGrp="1"/>
          </p:cNvSpPr>
          <p:nvPr>
            <p:ph idx="1"/>
          </p:nvPr>
        </p:nvSpPr>
        <p:spPr>
          <a:xfrm>
            <a:off x="677334" y="2893631"/>
            <a:ext cx="8596668" cy="4089451"/>
          </a:xfrm>
        </p:spPr>
        <p:txBody>
          <a:bodyPr>
            <a:normAutofit/>
          </a:bodyPr>
          <a:lstStyle/>
          <a:p>
            <a:r>
              <a:rPr lang="en-US" sz="2200" dirty="0"/>
              <a:t>A referral may be made to NCIP or the regional center by phone, fax, email, or in person by the parent, a doctor, or any other service provider.</a:t>
            </a:r>
          </a:p>
          <a:p>
            <a:r>
              <a:rPr lang="en-US" sz="2200" dirty="0"/>
              <a:t>Within 45 days a multi-disciplinary assessment of all five developmental areas will be conducted in the child’s natural environment, including observation and parent report.  </a:t>
            </a:r>
          </a:p>
          <a:p>
            <a:r>
              <a:rPr lang="en-US" sz="2200" dirty="0"/>
              <a:t>Assessments are family-directed and voluntary.  Families are given the opportunity to participate in all decisions regarding eligibility and services.</a:t>
            </a:r>
          </a:p>
        </p:txBody>
      </p:sp>
      <p:sp>
        <p:nvSpPr>
          <p:cNvPr id="4" name="Rectangle: Rounded Corners 3">
            <a:extLst>
              <a:ext uri="{FF2B5EF4-FFF2-40B4-BE49-F238E27FC236}">
                <a16:creationId xmlns:a16="http://schemas.microsoft.com/office/drawing/2014/main" id="{A0C52391-5D01-457A-B6BE-102559F50C5F}"/>
              </a:ext>
            </a:extLst>
          </p:cNvPr>
          <p:cNvSpPr/>
          <p:nvPr/>
        </p:nvSpPr>
        <p:spPr>
          <a:xfrm>
            <a:off x="1113434" y="1685373"/>
            <a:ext cx="7102100" cy="87494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Arial Black" panose="020B0A04020102020204" pitchFamily="34" charset="0"/>
              </a:rPr>
              <a:t>Phone: 530-265-0611 ~ Fax: 530-265-8860 </a:t>
            </a:r>
          </a:p>
          <a:p>
            <a:pPr algn="ctr"/>
            <a:r>
              <a:rPr lang="en-US" sz="2000" b="1" dirty="0">
                <a:solidFill>
                  <a:schemeClr val="bg1"/>
                </a:solidFill>
                <a:latin typeface="Arial Black" panose="020B0A04020102020204" pitchFamily="34" charset="0"/>
              </a:rPr>
              <a:t>email: bmcgee@nevco.org</a:t>
            </a:r>
          </a:p>
        </p:txBody>
      </p:sp>
    </p:spTree>
    <p:extLst>
      <p:ext uri="{BB962C8B-B14F-4D97-AF65-F5344CB8AC3E}">
        <p14:creationId xmlns:p14="http://schemas.microsoft.com/office/powerpoint/2010/main" val="97556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2F6AB-25D9-4C04-B771-3605DC0AFA86}"/>
              </a:ext>
            </a:extLst>
          </p:cNvPr>
          <p:cNvSpPr>
            <a:spLocks noGrp="1"/>
          </p:cNvSpPr>
          <p:nvPr>
            <p:ph type="title"/>
          </p:nvPr>
        </p:nvSpPr>
        <p:spPr>
          <a:xfrm>
            <a:off x="677334" y="609600"/>
            <a:ext cx="8596668" cy="1505298"/>
          </a:xfrm>
        </p:spPr>
        <p:txBody>
          <a:bodyPr>
            <a:normAutofit fontScale="90000"/>
          </a:bodyPr>
          <a:lstStyle/>
          <a:p>
            <a:r>
              <a:rPr lang="en-US" sz="4800" b="1" dirty="0"/>
              <a:t>Services</a:t>
            </a:r>
            <a:br>
              <a:rPr lang="en-US" sz="4800" b="1" dirty="0"/>
            </a:br>
            <a:r>
              <a:rPr lang="en-US" sz="2000" dirty="0"/>
              <a:t>Once eligibility is determined, </a:t>
            </a:r>
            <a:r>
              <a:rPr lang="en-US" sz="2000" b="1" dirty="0"/>
              <a:t>routines-based </a:t>
            </a:r>
            <a:r>
              <a:rPr lang="en-US" sz="2000" dirty="0"/>
              <a:t>outcomes are developed based on family priorities.  Services are </a:t>
            </a:r>
            <a:r>
              <a:rPr lang="en-US" sz="2000" b="1" dirty="0"/>
              <a:t>family-centered</a:t>
            </a:r>
            <a:r>
              <a:rPr lang="en-US" sz="2000" dirty="0"/>
              <a:t>, </a:t>
            </a:r>
            <a:r>
              <a:rPr lang="en-US" sz="2000" b="1" dirty="0"/>
              <a:t>relationship-based</a:t>
            </a:r>
            <a:r>
              <a:rPr lang="en-US" sz="2000" dirty="0"/>
              <a:t>, and take place in the </a:t>
            </a:r>
            <a:r>
              <a:rPr lang="en-US" sz="2000" b="1" dirty="0"/>
              <a:t>natural environment</a:t>
            </a:r>
            <a:r>
              <a:rPr lang="en-US" sz="2000" dirty="0"/>
              <a:t>.</a:t>
            </a:r>
            <a:endParaRPr lang="en-US" sz="4800" dirty="0"/>
          </a:p>
        </p:txBody>
      </p:sp>
      <p:sp>
        <p:nvSpPr>
          <p:cNvPr id="7" name="Content Placeholder 6">
            <a:extLst>
              <a:ext uri="{FF2B5EF4-FFF2-40B4-BE49-F238E27FC236}">
                <a16:creationId xmlns:a16="http://schemas.microsoft.com/office/drawing/2014/main" id="{5FDCFF86-99BA-4C81-A44B-2A1536A2635C}"/>
              </a:ext>
            </a:extLst>
          </p:cNvPr>
          <p:cNvSpPr>
            <a:spLocks noGrp="1"/>
          </p:cNvSpPr>
          <p:nvPr>
            <p:ph idx="1"/>
          </p:nvPr>
        </p:nvSpPr>
        <p:spPr>
          <a:xfrm>
            <a:off x="677334" y="2343506"/>
            <a:ext cx="8596668" cy="2031546"/>
          </a:xfrm>
        </p:spPr>
        <p:txBody>
          <a:bodyPr>
            <a:normAutofit/>
          </a:bodyPr>
          <a:lstStyle/>
          <a:p>
            <a:r>
              <a:rPr lang="en-US" dirty="0">
                <a:solidFill>
                  <a:srgbClr val="7030A0"/>
                </a:solidFill>
              </a:rPr>
              <a:t>Weekly home visits from an ECSE Specialist or Speech Language Pathologist</a:t>
            </a:r>
          </a:p>
          <a:p>
            <a:r>
              <a:rPr lang="en-US" dirty="0">
                <a:solidFill>
                  <a:srgbClr val="7030A0"/>
                </a:solidFill>
              </a:rPr>
              <a:t>Services from a DHH Teacher or Vision Specialist</a:t>
            </a:r>
          </a:p>
          <a:p>
            <a:r>
              <a:rPr lang="en-US" dirty="0">
                <a:solidFill>
                  <a:srgbClr val="7030A0"/>
                </a:solidFill>
              </a:rPr>
              <a:t>Consultation with our Occupational Therapist</a:t>
            </a:r>
          </a:p>
          <a:p>
            <a:r>
              <a:rPr lang="en-US" dirty="0">
                <a:solidFill>
                  <a:srgbClr val="7030A0"/>
                </a:solidFill>
              </a:rPr>
              <a:t>Participation in our Open Gym Playgroup</a:t>
            </a:r>
          </a:p>
          <a:p>
            <a:r>
              <a:rPr lang="en-US" dirty="0">
                <a:solidFill>
                  <a:srgbClr val="7030A0"/>
                </a:solidFill>
              </a:rPr>
              <a:t>Participation in our Hanen Parent Training Programs:</a:t>
            </a:r>
          </a:p>
          <a:p>
            <a:pPr marL="0" indent="0">
              <a:buNone/>
            </a:pPr>
            <a:endParaRPr lang="en-US" dirty="0">
              <a:solidFill>
                <a:srgbClr val="7030A0"/>
              </a:solidFill>
            </a:endParaRPr>
          </a:p>
        </p:txBody>
      </p:sp>
      <p:pic>
        <p:nvPicPr>
          <p:cNvPr id="10" name="Picture 9" descr="A picture containing text&#10;&#10;Description generated with very high confidence">
            <a:extLst>
              <a:ext uri="{FF2B5EF4-FFF2-40B4-BE49-F238E27FC236}">
                <a16:creationId xmlns:a16="http://schemas.microsoft.com/office/drawing/2014/main" id="{BBD4F6FB-C1F6-465A-829F-F4D5E71339D4}"/>
              </a:ext>
            </a:extLst>
          </p:cNvPr>
          <p:cNvPicPr>
            <a:picLocks noChangeAspect="1"/>
          </p:cNvPicPr>
          <p:nvPr/>
        </p:nvPicPr>
        <p:blipFill rotWithShape="1">
          <a:blip r:embed="rId2"/>
          <a:srcRect l="105393" t="-60902" r="-98085" b="71486"/>
          <a:stretch/>
        </p:blipFill>
        <p:spPr>
          <a:xfrm>
            <a:off x="1042548" y="4192135"/>
            <a:ext cx="2871788" cy="2757487"/>
          </a:xfrm>
          <a:prstGeom prst="rect">
            <a:avLst/>
          </a:prstGeom>
        </p:spPr>
      </p:pic>
      <p:pic>
        <p:nvPicPr>
          <p:cNvPr id="12" name="Picture 11" descr="A picture containing text&#10;&#10;Description generated with very high confidence">
            <a:extLst>
              <a:ext uri="{FF2B5EF4-FFF2-40B4-BE49-F238E27FC236}">
                <a16:creationId xmlns:a16="http://schemas.microsoft.com/office/drawing/2014/main" id="{D2977D96-A69D-410D-9B42-33693CDCC94E}"/>
              </a:ext>
            </a:extLst>
          </p:cNvPr>
          <p:cNvPicPr>
            <a:picLocks noChangeAspect="1"/>
          </p:cNvPicPr>
          <p:nvPr/>
        </p:nvPicPr>
        <p:blipFill rotWithShape="1">
          <a:blip r:embed="rId2"/>
          <a:srcRect l="13935" t="16039" r="13650" b="13650"/>
          <a:stretch/>
        </p:blipFill>
        <p:spPr>
          <a:xfrm>
            <a:off x="5444195" y="4843765"/>
            <a:ext cx="1787237" cy="1735311"/>
          </a:xfrm>
          <a:prstGeom prst="rect">
            <a:avLst/>
          </a:prstGeom>
        </p:spPr>
      </p:pic>
      <p:pic>
        <p:nvPicPr>
          <p:cNvPr id="14" name="Picture 13" descr="A close up of an animal&#10;&#10;Description generated with high confidence">
            <a:extLst>
              <a:ext uri="{FF2B5EF4-FFF2-40B4-BE49-F238E27FC236}">
                <a16:creationId xmlns:a16="http://schemas.microsoft.com/office/drawing/2014/main" id="{4B873FF2-C738-42A5-BEEB-6AC9F44EE09C}"/>
              </a:ext>
            </a:extLst>
          </p:cNvPr>
          <p:cNvPicPr>
            <a:picLocks noChangeAspect="1"/>
          </p:cNvPicPr>
          <p:nvPr/>
        </p:nvPicPr>
        <p:blipFill>
          <a:blip r:embed="rId3"/>
          <a:stretch>
            <a:fillRect/>
          </a:stretch>
        </p:blipFill>
        <p:spPr>
          <a:xfrm>
            <a:off x="1239603" y="4651575"/>
            <a:ext cx="2000000" cy="2000000"/>
          </a:xfrm>
          <a:prstGeom prst="rect">
            <a:avLst/>
          </a:prstGeom>
        </p:spPr>
      </p:pic>
      <p:sp>
        <p:nvSpPr>
          <p:cNvPr id="15" name="Rectangle 14">
            <a:extLst>
              <a:ext uri="{FF2B5EF4-FFF2-40B4-BE49-F238E27FC236}">
                <a16:creationId xmlns:a16="http://schemas.microsoft.com/office/drawing/2014/main" id="{1D127F8F-519D-46A1-B976-97FAEFE151BE}"/>
              </a:ext>
            </a:extLst>
          </p:cNvPr>
          <p:cNvSpPr/>
          <p:nvPr/>
        </p:nvSpPr>
        <p:spPr>
          <a:xfrm>
            <a:off x="469752" y="4512270"/>
            <a:ext cx="3539701" cy="461665"/>
          </a:xfrm>
          <a:prstGeom prst="rect">
            <a:avLst/>
          </a:prstGeom>
          <a:noFill/>
        </p:spPr>
        <p:txBody>
          <a:bodyPr wrap="square" lIns="91440" tIns="45720" rIns="91440" bIns="45720">
            <a:spAutoFit/>
          </a:bodyPr>
          <a:lstStyle/>
          <a:p>
            <a:pPr algn="ctr"/>
            <a:r>
              <a:rPr lang="en-US" sz="2400" b="0" cap="none" spc="0" dirty="0">
                <a:ln w="0"/>
                <a:solidFill>
                  <a:schemeClr val="accent5">
                    <a:lumMod val="60000"/>
                    <a:lumOff val="40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More Than Words</a:t>
            </a:r>
          </a:p>
        </p:txBody>
      </p:sp>
      <p:sp>
        <p:nvSpPr>
          <p:cNvPr id="16" name="Rectangle 15">
            <a:extLst>
              <a:ext uri="{FF2B5EF4-FFF2-40B4-BE49-F238E27FC236}">
                <a16:creationId xmlns:a16="http://schemas.microsoft.com/office/drawing/2014/main" id="{D0377B61-35FD-48B5-9D87-7CE32A800B5E}"/>
              </a:ext>
            </a:extLst>
          </p:cNvPr>
          <p:cNvSpPr/>
          <p:nvPr/>
        </p:nvSpPr>
        <p:spPr>
          <a:xfrm>
            <a:off x="4975668" y="4512270"/>
            <a:ext cx="2862002" cy="461665"/>
          </a:xfrm>
          <a:prstGeom prst="rect">
            <a:avLst/>
          </a:prstGeom>
          <a:noFill/>
        </p:spPr>
        <p:txBody>
          <a:bodyPr wrap="none" lIns="91440" tIns="45720" rIns="91440" bIns="45720">
            <a:spAutoFit/>
          </a:bodyPr>
          <a:lstStyle/>
          <a:p>
            <a:pPr algn="ctr"/>
            <a:r>
              <a:rPr lang="en-US" sz="2400" b="0" cap="none" spc="0" dirty="0">
                <a:ln w="0"/>
                <a:solidFill>
                  <a:srgbClr val="0070C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It Takes Two to Talk</a:t>
            </a:r>
          </a:p>
        </p:txBody>
      </p:sp>
    </p:spTree>
    <p:extLst>
      <p:ext uri="{BB962C8B-B14F-4D97-AF65-F5344CB8AC3E}">
        <p14:creationId xmlns:p14="http://schemas.microsoft.com/office/powerpoint/2010/main" val="33864567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5212</TotalTime>
  <Words>404</Words>
  <Application>Microsoft Macintosh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Black</vt:lpstr>
      <vt:lpstr>Bradley Hand ITC</vt:lpstr>
      <vt:lpstr>Castellar</vt:lpstr>
      <vt:lpstr>Trebuchet MS</vt:lpstr>
      <vt:lpstr>Wingdings 3</vt:lpstr>
      <vt:lpstr>Facet</vt:lpstr>
      <vt:lpstr>Nevada County INFANT PROGRAM</vt:lpstr>
      <vt:lpstr>About NCIP</vt:lpstr>
      <vt:lpstr>California Early Start Eligibility Criteria</vt:lpstr>
      <vt:lpstr>Referral &amp; Assessment Process</vt:lpstr>
      <vt:lpstr>Services Once eligibility is determined, routines-based outcomes are developed based on family priorities.  Services are family-centered, relationship-based, and take place in the natural environment.</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Nevada County INFANT PROGRAM</dc:title>
  <dc:creator>Crystal Jean Betito</dc:creator>
  <cp:lastModifiedBy>Susan Sanford</cp:lastModifiedBy>
  <cp:revision>30</cp:revision>
  <dcterms:created xsi:type="dcterms:W3CDTF">2018-02-22T20:36:48Z</dcterms:created>
  <dcterms:modified xsi:type="dcterms:W3CDTF">2018-03-01T14:14:07Z</dcterms:modified>
</cp:coreProperties>
</file>