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DFED1-8866-4E93-ABCF-7EC6FB65E34D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C357C-CB05-4F1A-9BEB-0526BCCF1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61194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fld id="{CF5C4228-83AB-4027-8CCB-74FCD81C214C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fld id="{55063E61-FDAE-495B-8835-9907EAC73F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594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r>
              <a:rPr lang="en-US" baseline="0" dirty="0" smtClean="0"/>
              <a:t> with an introduction of myself and the assertion that I am no expert.  I will outline the reasons why I think it is worth looking into and provide resources for guests to do their own research and start their own practices. Then we will have the opportunity to experience a few mindfulness exercises to make this more of a visceral experience of being present in your body,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3E61-FDAE-495B-8835-9907EAC73F0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795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3E61-FDAE-495B-8835-9907EAC73F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2482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transition to why it is helpful within</a:t>
            </a:r>
            <a:r>
              <a:rPr lang="en-US" baseline="0" dirty="0" smtClean="0"/>
              <a:t> the context of therapy.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3E61-FDAE-495B-8835-9907EAC73F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400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APA review is on the back table or available online if you are interested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3E61-FDAE-495B-8835-9907EAC73F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3617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Decreased rumination, decreased depression, anxiety,</a:t>
            </a:r>
            <a:r>
              <a:rPr lang="en-US" baseline="0" dirty="0" smtClean="0"/>
              <a:t> chronic pain, Self-observation disengages automatic pathways/responses and allows more flexibility.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3E61-FDAE-495B-8835-9907EAC73F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7849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Smoking study in 2010 found</a:t>
            </a:r>
            <a:r>
              <a:rPr lang="en-US" baseline="0" dirty="0" smtClean="0"/>
              <a:t> a 60% reduction in smoking in those with a 6 week mindfulness practice, even in those who did not intend to quit. </a:t>
            </a:r>
            <a:r>
              <a:rPr lang="en-US" dirty="0" smtClean="0"/>
              <a:t>Physiological brain changes and chemical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3E61-FDAE-495B-8835-9907EAC73F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0045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Comfort with silence, more attuned with yourself and others, more attentive to the therapeutic process. Study showed that medical students and residents who used MBSR had less</a:t>
            </a:r>
            <a:r>
              <a:rPr lang="en-US" baseline="0" dirty="0" smtClean="0"/>
              <a:t> stress-related cortisol, got less sick, reported feeling happier, had superior attention,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3E61-FDAE-495B-8835-9907EAC73F0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4574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A35C7F-3FB3-4052-8018-61414387D3BA}" type="datetimeFigureOut">
              <a:rPr lang="en-US" smtClean="0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D341929-DA95-4150-A9FF-E8C6CA296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Being of Service, Mindfully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496235" cy="1598720"/>
          </a:xfrm>
        </p:spPr>
        <p:txBody>
          <a:bodyPr>
            <a:normAutofit fontScale="92500" lnSpcReduction="10000"/>
          </a:bodyPr>
          <a:lstStyle/>
          <a:p>
            <a:r>
              <a:rPr lang="en-US" sz="1514" dirty="0" smtClean="0"/>
              <a:t>Mindfulness in the helping professions</a:t>
            </a:r>
          </a:p>
          <a:p>
            <a:endParaRPr lang="en-US" sz="1714" dirty="0" smtClean="0"/>
          </a:p>
          <a:p>
            <a:r>
              <a:rPr lang="en-US" sz="1297" dirty="0" smtClean="0"/>
              <a:t>A presentation for the</a:t>
            </a:r>
          </a:p>
          <a:p>
            <a:r>
              <a:rPr lang="en-US" sz="1297" dirty="0" smtClean="0"/>
              <a:t>Community Support Network</a:t>
            </a:r>
          </a:p>
          <a:p>
            <a:r>
              <a:rPr lang="en-US" sz="1297" dirty="0" smtClean="0"/>
              <a:t>of Nevada County</a:t>
            </a:r>
          </a:p>
          <a:p>
            <a:r>
              <a:rPr lang="en-US" sz="1297" dirty="0" smtClean="0"/>
              <a:t>By Rachel </a:t>
            </a:r>
            <a:r>
              <a:rPr lang="en-US" sz="1297" dirty="0" smtClean="0"/>
              <a:t>Peña</a:t>
            </a:r>
            <a:r>
              <a:rPr lang="en-US" sz="1297" dirty="0" smtClean="0"/>
              <a:t> </a:t>
            </a:r>
            <a:r>
              <a:rPr lang="en-US" sz="1297" dirty="0" smtClean="0"/>
              <a:t>Roos</a:t>
            </a:r>
            <a:r>
              <a:rPr lang="en-US" sz="1297" dirty="0" smtClean="0"/>
              <a:t>, LCSW</a:t>
            </a:r>
          </a:p>
          <a:p>
            <a:r>
              <a:rPr lang="en-US" sz="1297" dirty="0" smtClean="0"/>
              <a:t>January </a:t>
            </a:r>
            <a:r>
              <a:rPr lang="en-US" sz="1297" dirty="0" smtClean="0"/>
              <a:t>7, 2015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3200399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380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Findings,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experiences of craving and relapse in addictions </a:t>
            </a:r>
          </a:p>
          <a:p>
            <a:r>
              <a:rPr lang="en-US" dirty="0" smtClean="0"/>
              <a:t>Increased information processing</a:t>
            </a:r>
          </a:p>
          <a:p>
            <a:r>
              <a:rPr lang="en-US" dirty="0" smtClean="0"/>
              <a:t>Enhanced functioning of the pre-frontal cortex</a:t>
            </a:r>
          </a:p>
          <a:p>
            <a:pPr lvl="1"/>
            <a:r>
              <a:rPr lang="en-US" dirty="0" smtClean="0"/>
              <a:t>Responsible for insight, morality, intuition, and fear modulation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21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for Care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empathy, compassion and counseling skills</a:t>
            </a:r>
          </a:p>
          <a:p>
            <a:r>
              <a:rPr lang="en-US" dirty="0" smtClean="0"/>
              <a:t>Decreased stress and anxiety</a:t>
            </a:r>
          </a:p>
          <a:p>
            <a:r>
              <a:rPr lang="en-US" dirty="0" smtClean="0"/>
              <a:t>Greater attention, self-regulation</a:t>
            </a:r>
          </a:p>
          <a:p>
            <a:r>
              <a:rPr lang="en-US" dirty="0" smtClean="0"/>
              <a:t>Decreased fatigue</a:t>
            </a:r>
          </a:p>
          <a:p>
            <a:r>
              <a:rPr lang="en-US" dirty="0" smtClean="0"/>
              <a:t>Increased </a:t>
            </a:r>
            <a:r>
              <a:rPr lang="en-US" dirty="0" err="1" smtClean="0"/>
              <a:t>immunoreactivity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33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6096000" cy="365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20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5715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339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Mindfulness?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800" dirty="0" err="1" smtClean="0">
                <a:solidFill>
                  <a:srgbClr val="222222"/>
                </a:solidFill>
                <a:latin typeface="arial"/>
              </a:rPr>
              <a:t>mind·ful·ness</a:t>
            </a:r>
            <a:r>
              <a:rPr lang="en-US" sz="2800" dirty="0" smtClean="0">
                <a:solidFill>
                  <a:srgbClr val="222222"/>
                </a:solidFill>
                <a:latin typeface="arial"/>
              </a:rPr>
              <a:t>  </a:t>
            </a:r>
          </a:p>
          <a:p>
            <a:pPr marL="68580" indent="0">
              <a:buNone/>
            </a:pPr>
            <a:r>
              <a:rPr lang="en-US" sz="2100" dirty="0" smtClean="0">
                <a:solidFill>
                  <a:srgbClr val="222222"/>
                </a:solidFill>
                <a:latin typeface="arial"/>
              </a:rPr>
              <a:t>/</a:t>
            </a:r>
            <a:r>
              <a:rPr lang="en-US" sz="2100" dirty="0" err="1" smtClean="0">
                <a:solidFill>
                  <a:srgbClr val="222222"/>
                </a:solidFill>
                <a:latin typeface="arial"/>
              </a:rPr>
              <a:t>mīn</a:t>
            </a:r>
            <a:r>
              <a:rPr lang="en-US" sz="2100" dirty="0" smtClean="0">
                <a:solidFill>
                  <a:srgbClr val="222222"/>
                </a:solidFill>
                <a:latin typeface="arial"/>
              </a:rPr>
              <a:t>(d)f(ə)</a:t>
            </a:r>
            <a:r>
              <a:rPr lang="en-US" sz="2100" dirty="0" err="1" smtClean="0">
                <a:solidFill>
                  <a:srgbClr val="222222"/>
                </a:solidFill>
                <a:latin typeface="arial"/>
              </a:rPr>
              <a:t>lnəs</a:t>
            </a:r>
            <a:r>
              <a:rPr lang="en-US" sz="2100" dirty="0" smtClean="0">
                <a:solidFill>
                  <a:srgbClr val="222222"/>
                </a:solidFill>
                <a:latin typeface="arial"/>
              </a:rPr>
              <a:t>/</a:t>
            </a:r>
          </a:p>
          <a:p>
            <a:pPr marL="68580" indent="0">
              <a:buNone/>
            </a:pPr>
            <a:endParaRPr lang="en-US" sz="900" i="1" dirty="0">
              <a:solidFill>
                <a:srgbClr val="222222"/>
              </a:solidFill>
              <a:latin typeface="arial"/>
            </a:endParaRPr>
          </a:p>
          <a:p>
            <a:pPr marL="68580" indent="0">
              <a:buNone/>
            </a:pPr>
            <a:r>
              <a:rPr lang="en-US" sz="900" i="1" dirty="0" smtClean="0">
                <a:solidFill>
                  <a:srgbClr val="222222"/>
                </a:solidFill>
                <a:latin typeface="arial"/>
              </a:rPr>
              <a:t>noun</a:t>
            </a:r>
            <a:endParaRPr lang="en-US" dirty="0">
              <a:solidFill>
                <a:srgbClr val="222222"/>
              </a:solidFill>
              <a:latin typeface="arial"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222222"/>
                </a:solidFill>
                <a:latin typeface="arial"/>
              </a:rPr>
              <a:t>the quality or state of being conscious or aware of something.</a:t>
            </a:r>
          </a:p>
          <a:p>
            <a:pPr>
              <a:buFont typeface="+mj-lt"/>
              <a:buAutoNum type="arabicPeriod"/>
            </a:pPr>
            <a:endParaRPr lang="en-US" dirty="0">
              <a:solidFill>
                <a:srgbClr val="222222"/>
              </a:solidFill>
              <a:latin typeface="arial"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222222"/>
                </a:solidFill>
                <a:latin typeface="arial"/>
              </a:rPr>
              <a:t>a mental state achieved by focusing one's awareness on the present moment, while calmly acknowledging and accepting one's feelings, thoughts, and bodily sensations, used as a therapeutic technique.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293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 </a:t>
            </a:r>
            <a:r>
              <a:rPr lang="en-US" dirty="0" err="1" smtClean="0"/>
              <a:t>Kabat-Zinn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dirty="0" smtClean="0"/>
              <a:t>well-known teacher </a:t>
            </a:r>
            <a:r>
              <a:rPr lang="en-US" dirty="0"/>
              <a:t>of mindfulness meditation and the founder of the Mindfulness-Based Stress Reduction program at the University of Massachusetts Medical Center.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“</a:t>
            </a:r>
            <a:r>
              <a:rPr lang="en-US" b="1" dirty="0"/>
              <a:t>Mindfulness means paying attention in a particular </a:t>
            </a:r>
            <a:r>
              <a:rPr lang="en-US" b="1" dirty="0" smtClean="0"/>
              <a:t>way; On </a:t>
            </a:r>
            <a:r>
              <a:rPr lang="en-US" b="1" dirty="0"/>
              <a:t>purpose,</a:t>
            </a:r>
            <a:br>
              <a:rPr lang="en-US" b="1" dirty="0"/>
            </a:br>
            <a:r>
              <a:rPr lang="en-US" b="1" dirty="0"/>
              <a:t>in the present moment, and</a:t>
            </a:r>
            <a:br>
              <a:rPr lang="en-US" b="1" dirty="0"/>
            </a:br>
            <a:r>
              <a:rPr lang="en-US" b="1" dirty="0"/>
              <a:t>nonjudgmentally</a:t>
            </a:r>
            <a:r>
              <a:rPr lang="en-US" b="1" dirty="0" smtClean="0"/>
              <a:t>.” 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"/>
            <a:ext cx="13716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83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Mindfulness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Religious</a:t>
            </a:r>
          </a:p>
          <a:p>
            <a:r>
              <a:rPr lang="en-US" dirty="0" smtClean="0"/>
              <a:t>About “being calm”</a:t>
            </a:r>
          </a:p>
          <a:p>
            <a:r>
              <a:rPr lang="en-US" dirty="0" smtClean="0"/>
              <a:t>Absence of thought</a:t>
            </a:r>
          </a:p>
          <a:p>
            <a:r>
              <a:rPr lang="en-US" dirty="0" smtClean="0"/>
              <a:t>About discipline</a:t>
            </a:r>
          </a:p>
          <a:p>
            <a:r>
              <a:rPr lang="en-US" dirty="0" smtClean="0"/>
              <a:t>A Silver Bullet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98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Mindfulness and Meditation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Associations with the word “Meditation”</a:t>
            </a:r>
          </a:p>
          <a:p>
            <a:pPr lvl="1"/>
            <a:r>
              <a:rPr lang="en-US" dirty="0" smtClean="0"/>
              <a:t>Religious</a:t>
            </a:r>
          </a:p>
          <a:p>
            <a:pPr lvl="1"/>
            <a:r>
              <a:rPr lang="en-US" dirty="0" smtClean="0"/>
              <a:t>Eastern/exotic/foreign</a:t>
            </a:r>
          </a:p>
          <a:p>
            <a:pPr lvl="1"/>
            <a:r>
              <a:rPr lang="en-US" dirty="0" smtClean="0"/>
              <a:t>Mantras</a:t>
            </a:r>
          </a:p>
          <a:p>
            <a:pPr lvl="1"/>
            <a:r>
              <a:rPr lang="en-US" dirty="0" smtClean="0"/>
              <a:t>Visualization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621474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Mindfulness and Meditation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Associations of mindfulness</a:t>
            </a:r>
          </a:p>
          <a:p>
            <a:pPr lvl="1"/>
            <a:r>
              <a:rPr lang="en-US" dirty="0"/>
              <a:t>Sensory experience</a:t>
            </a:r>
          </a:p>
          <a:p>
            <a:pPr lvl="1"/>
            <a:r>
              <a:rPr lang="en-US" dirty="0"/>
              <a:t>Awareness training</a:t>
            </a:r>
          </a:p>
          <a:p>
            <a:pPr lvl="1"/>
            <a:r>
              <a:rPr lang="en-US" dirty="0"/>
              <a:t>Daily activities and practice</a:t>
            </a:r>
          </a:p>
          <a:p>
            <a:pPr lvl="1"/>
            <a:r>
              <a:rPr lang="en-US" dirty="0"/>
              <a:t>GOALS: Self-awareness, balance, impulse control, focus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904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Mindfulness and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Mindful Schools</a:t>
            </a:r>
          </a:p>
          <a:p>
            <a:pPr lvl="1"/>
            <a:r>
              <a:rPr lang="en-US" dirty="0" smtClean="0"/>
              <a:t>ADHD, impulse control, focus, classroom control</a:t>
            </a:r>
          </a:p>
          <a:p>
            <a:r>
              <a:rPr lang="en-US" dirty="0" smtClean="0"/>
              <a:t>Mindfulness Based Stress Reduction (MBSR)</a:t>
            </a:r>
          </a:p>
          <a:p>
            <a:pPr lvl="1"/>
            <a:r>
              <a:rPr lang="en-US" dirty="0" smtClean="0"/>
              <a:t>Anxiety, OCD, Addiction, Depression</a:t>
            </a:r>
          </a:p>
          <a:p>
            <a:r>
              <a:rPr lang="en-US" dirty="0" smtClean="0"/>
              <a:t>Mindfulness Based Cognitive Therapy (MBCT)</a:t>
            </a:r>
          </a:p>
          <a:p>
            <a:pPr lvl="1"/>
            <a:r>
              <a:rPr lang="en-US" dirty="0" smtClean="0"/>
              <a:t>Major Depression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66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52 papers published in 2003</a:t>
            </a:r>
          </a:p>
          <a:p>
            <a:r>
              <a:rPr lang="en-US" dirty="0" smtClean="0"/>
              <a:t>477 published in 2012</a:t>
            </a:r>
          </a:p>
          <a:p>
            <a:r>
              <a:rPr lang="en-US" dirty="0" smtClean="0"/>
              <a:t>American Psychological Association Literature Review-2011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5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Emotional regulation</a:t>
            </a:r>
          </a:p>
          <a:p>
            <a:r>
              <a:rPr lang="en-US" dirty="0" smtClean="0"/>
              <a:t>Impulse Control</a:t>
            </a:r>
          </a:p>
          <a:p>
            <a:r>
              <a:rPr lang="en-US" dirty="0" smtClean="0"/>
              <a:t>Reduction of chronic pain</a:t>
            </a:r>
          </a:p>
          <a:p>
            <a:r>
              <a:rPr lang="en-US" dirty="0" smtClean="0"/>
              <a:t>Decreased Reactivity</a:t>
            </a:r>
          </a:p>
          <a:p>
            <a:r>
              <a:rPr lang="en-US" dirty="0" smtClean="0"/>
              <a:t>Increased Response/Cognitive flexibility</a:t>
            </a:r>
          </a:p>
          <a:p>
            <a:r>
              <a:rPr lang="en-US" dirty="0" smtClean="0"/>
              <a:t>Increased communication and satisfaction in relationships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64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440</TotalTime>
  <Words>571</Words>
  <Application>Microsoft Macintosh PowerPoint</Application>
  <PresentationFormat>On-screen Show (4:3)</PresentationFormat>
  <Paragraphs>83</Paragraphs>
  <Slides>13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Being of Service, Mindfully </vt:lpstr>
      <vt:lpstr>What is Mindfulness?</vt:lpstr>
      <vt:lpstr>Jon Kabat-Zinn  </vt:lpstr>
      <vt:lpstr>What Mindfulness is NOT</vt:lpstr>
      <vt:lpstr>Mindfulness and Meditation</vt:lpstr>
      <vt:lpstr>Mindfulness and Meditation</vt:lpstr>
      <vt:lpstr>Mindfulness and Therapy</vt:lpstr>
      <vt:lpstr>Research Base</vt:lpstr>
      <vt:lpstr>Research Findings</vt:lpstr>
      <vt:lpstr>Research Findings, cont.</vt:lpstr>
      <vt:lpstr>Benefits for Care Providers</vt:lpstr>
      <vt:lpstr>Questions?</vt:lpstr>
      <vt:lpstr>Let’s Practice!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of Service, Mindfully</dc:title>
  <dc:creator>Rachel Pena-Roos</dc:creator>
  <cp:lastModifiedBy>Susan</cp:lastModifiedBy>
  <cp:revision>18</cp:revision>
  <cp:lastPrinted>2015-01-06T23:08:07Z</cp:lastPrinted>
  <dcterms:created xsi:type="dcterms:W3CDTF">2015-01-10T02:38:33Z</dcterms:created>
  <dcterms:modified xsi:type="dcterms:W3CDTF">2015-01-10T03:56:44Z</dcterms:modified>
</cp:coreProperties>
</file>