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Default Extension="doc" ContentType="application/msword"/>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media/audio1.bin" ContentType="audio/unknown"/>
  <Default Extension="xls" ContentType="application/vnd.ms-exce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6" r:id="rId1"/>
  </p:sldMasterIdLst>
  <p:notesMasterIdLst>
    <p:notesMasterId r:id="rId35"/>
  </p:notesMasterIdLst>
  <p:handoutMasterIdLst>
    <p:handoutMasterId r:id="rId36"/>
  </p:handoutMasterIdLst>
  <p:sldIdLst>
    <p:sldId id="256" r:id="rId2"/>
    <p:sldId id="268" r:id="rId3"/>
    <p:sldId id="304" r:id="rId4"/>
    <p:sldId id="305" r:id="rId5"/>
    <p:sldId id="306" r:id="rId6"/>
    <p:sldId id="311" r:id="rId7"/>
    <p:sldId id="308" r:id="rId8"/>
    <p:sldId id="310" r:id="rId9"/>
    <p:sldId id="312" r:id="rId10"/>
    <p:sldId id="269" r:id="rId11"/>
    <p:sldId id="281" r:id="rId12"/>
    <p:sldId id="266" r:id="rId13"/>
    <p:sldId id="267" r:id="rId14"/>
    <p:sldId id="288" r:id="rId15"/>
    <p:sldId id="270" r:id="rId16"/>
    <p:sldId id="271" r:id="rId17"/>
    <p:sldId id="313" r:id="rId18"/>
    <p:sldId id="314" r:id="rId19"/>
    <p:sldId id="272" r:id="rId20"/>
    <p:sldId id="273" r:id="rId21"/>
    <p:sldId id="274" r:id="rId22"/>
    <p:sldId id="315" r:id="rId23"/>
    <p:sldId id="275" r:id="rId24"/>
    <p:sldId id="276" r:id="rId25"/>
    <p:sldId id="295" r:id="rId26"/>
    <p:sldId id="296" r:id="rId27"/>
    <p:sldId id="297" r:id="rId28"/>
    <p:sldId id="298" r:id="rId29"/>
    <p:sldId id="299" r:id="rId30"/>
    <p:sldId id="300" r:id="rId31"/>
    <p:sldId id="301" r:id="rId32"/>
    <p:sldId id="302" r:id="rId33"/>
    <p:sldId id="280" r:id="rId3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p:scale>
          <a:sx n="134" d="100"/>
          <a:sy n="134" d="100"/>
        </p:scale>
        <p:origin x="-152" y="8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507F0B18-AF0A-4F17-BFA7-E29BB4064A13}" type="datetimeFigureOut">
              <a:rPr lang="en-US" smtClean="0"/>
              <a:pPr/>
              <a:t>11/30/14</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B9504BB4-0021-438E-90AF-44C57AB7833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8863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85328F7-C1E6-4934-8B77-2B11E1585979}" type="datetimeFigureOut">
              <a:rPr lang="en-US" smtClean="0"/>
              <a:pPr/>
              <a:t>11/30/14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8E39625-25EB-433F-B984-0CFA14CAC44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643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300">
                <a:solidFill>
                  <a:schemeClr val="tx1"/>
                </a:solidFill>
                <a:latin typeface="Arial" pitchFamily="34" charset="0"/>
                <a:ea typeface="ＭＳ Ｐゴシック" pitchFamily="34" charset="-128"/>
              </a:defRPr>
            </a:lvl1pPr>
            <a:lvl2pPr marL="702756" indent="-270291">
              <a:defRPr sz="2300">
                <a:solidFill>
                  <a:schemeClr val="tx1"/>
                </a:solidFill>
                <a:latin typeface="Arial" pitchFamily="34" charset="0"/>
                <a:ea typeface="ＭＳ Ｐゴシック" pitchFamily="34" charset="-128"/>
              </a:defRPr>
            </a:lvl2pPr>
            <a:lvl3pPr marL="1081164" indent="-216233">
              <a:defRPr sz="2300">
                <a:solidFill>
                  <a:schemeClr val="tx1"/>
                </a:solidFill>
                <a:latin typeface="Arial" pitchFamily="34" charset="0"/>
                <a:ea typeface="ＭＳ Ｐゴシック" pitchFamily="34" charset="-128"/>
              </a:defRPr>
            </a:lvl3pPr>
            <a:lvl4pPr marL="1513629" indent="-216233">
              <a:defRPr sz="2300">
                <a:solidFill>
                  <a:schemeClr val="tx1"/>
                </a:solidFill>
                <a:latin typeface="Arial" pitchFamily="34" charset="0"/>
                <a:ea typeface="ＭＳ Ｐゴシック" pitchFamily="34" charset="-128"/>
              </a:defRPr>
            </a:lvl4pPr>
            <a:lvl5pPr marL="1946095" indent="-216233">
              <a:defRPr sz="2300">
                <a:solidFill>
                  <a:schemeClr val="tx1"/>
                </a:solidFill>
                <a:latin typeface="Arial" pitchFamily="34"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fld id="{ABC79C20-9962-46B0-A403-368F7A2603A2}" type="slidenum">
              <a:rPr lang="en-US" sz="1200"/>
              <a:pPr/>
              <a:t>11</a:t>
            </a:fld>
            <a:endParaRPr 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
        <p:nvSpPr>
          <p:cNvPr id="44036" name="Date Placeholder 4"/>
          <p:cNvSpPr>
            <a:spLocks noGrp="1"/>
          </p:cNvSpPr>
          <p:nvPr>
            <p:ph type="dt" sz="quarter"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300">
                <a:solidFill>
                  <a:schemeClr val="tx1"/>
                </a:solidFill>
                <a:latin typeface="Arial" pitchFamily="34" charset="0"/>
                <a:ea typeface="ＭＳ Ｐゴシック" pitchFamily="34" charset="-128"/>
              </a:defRPr>
            </a:lvl1pPr>
            <a:lvl2pPr marL="702756" indent="-270291">
              <a:defRPr sz="2300">
                <a:solidFill>
                  <a:schemeClr val="tx1"/>
                </a:solidFill>
                <a:latin typeface="Arial" pitchFamily="34" charset="0"/>
                <a:ea typeface="ＭＳ Ｐゴシック" pitchFamily="34" charset="-128"/>
              </a:defRPr>
            </a:lvl2pPr>
            <a:lvl3pPr marL="1081164" indent="-216233">
              <a:defRPr sz="2300">
                <a:solidFill>
                  <a:schemeClr val="tx1"/>
                </a:solidFill>
                <a:latin typeface="Arial" pitchFamily="34" charset="0"/>
                <a:ea typeface="ＭＳ Ｐゴシック" pitchFamily="34" charset="-128"/>
              </a:defRPr>
            </a:lvl3pPr>
            <a:lvl4pPr marL="1513629" indent="-216233">
              <a:defRPr sz="2300">
                <a:solidFill>
                  <a:schemeClr val="tx1"/>
                </a:solidFill>
                <a:latin typeface="Arial" pitchFamily="34" charset="0"/>
                <a:ea typeface="ＭＳ Ｐゴシック" pitchFamily="34" charset="-128"/>
              </a:defRPr>
            </a:lvl4pPr>
            <a:lvl5pPr marL="1946095" indent="-216233">
              <a:defRPr sz="2300">
                <a:solidFill>
                  <a:schemeClr val="tx1"/>
                </a:solidFill>
                <a:latin typeface="Arial" pitchFamily="34"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r>
              <a:rPr lang="en-US" sz="1200"/>
              <a:t>10/14/2010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29057" indent="-280406" eaLnBrk="0" hangingPunct="0">
              <a:defRPr sz="2400">
                <a:solidFill>
                  <a:schemeClr val="tx1"/>
                </a:solidFill>
                <a:latin typeface="Arial" pitchFamily="34" charset="0"/>
                <a:ea typeface="ＭＳ Ｐゴシック" pitchFamily="34" charset="-128"/>
              </a:defRPr>
            </a:lvl2pPr>
            <a:lvl3pPr marL="1121626" indent="-224325" eaLnBrk="0" hangingPunct="0">
              <a:defRPr sz="2400">
                <a:solidFill>
                  <a:schemeClr val="tx1"/>
                </a:solidFill>
                <a:latin typeface="Arial" pitchFamily="34" charset="0"/>
                <a:ea typeface="ＭＳ Ｐゴシック" pitchFamily="34" charset="-128"/>
              </a:defRPr>
            </a:lvl3pPr>
            <a:lvl4pPr marL="1570276" indent="-224325" eaLnBrk="0" hangingPunct="0">
              <a:defRPr sz="2400">
                <a:solidFill>
                  <a:schemeClr val="tx1"/>
                </a:solidFill>
                <a:latin typeface="Arial" pitchFamily="34" charset="0"/>
                <a:ea typeface="ＭＳ Ｐゴシック" pitchFamily="34" charset="-128"/>
              </a:defRPr>
            </a:lvl4pPr>
            <a:lvl5pPr marL="2018927" indent="-224325" eaLnBrk="0" hangingPunct="0">
              <a:defRPr sz="2400">
                <a:solidFill>
                  <a:schemeClr val="tx1"/>
                </a:solidFill>
                <a:latin typeface="Arial" pitchFamily="34"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7ADBA33-E422-4ADB-B23C-862FD4C9AA9F}" type="slidenum">
              <a:rPr lang="en-US" sz="1200">
                <a:latin typeface="Calibri" pitchFamily="34" charset="0"/>
              </a:rPr>
              <a:pPr eaLnBrk="1" hangingPunct="1"/>
              <a:t>14</a:t>
            </a:fld>
            <a:endParaRPr lang="en-US" sz="1200">
              <a:latin typeface="Calibri" pitchFamily="34" charset="0"/>
            </a:endParaRPr>
          </a:p>
        </p:txBody>
      </p:sp>
      <p:sp>
        <p:nvSpPr>
          <p:cNvPr id="5" name="Header Placeholder 4"/>
          <p:cNvSpPr>
            <a:spLocks noGrp="1"/>
          </p:cNvSpPr>
          <p:nvPr>
            <p:ph type="hdr" sz="quarter"/>
          </p:nvPr>
        </p:nvSpPr>
        <p:spPr/>
        <p:txBody>
          <a:bodyPr/>
          <a:lstStyle/>
          <a:p>
            <a:pPr>
              <a:defRPr/>
            </a:pPr>
            <a:r>
              <a:rPr lang="en-US"/>
              <a:t>DREDF/FCSN "Understanding the Special Education Process"</a:t>
            </a:r>
          </a:p>
        </p:txBody>
      </p:sp>
      <p:sp>
        <p:nvSpPr>
          <p:cNvPr id="43013" name="Date Placeholder 5"/>
          <p:cNvSpPr>
            <a:spLocks noGrp="1"/>
          </p:cNvSpPr>
          <p:nvPr>
            <p:ph type="dt" sz="quarter"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29057" indent="-280406" eaLnBrk="0" hangingPunct="0">
              <a:defRPr sz="2400">
                <a:solidFill>
                  <a:schemeClr val="tx1"/>
                </a:solidFill>
                <a:latin typeface="Arial" pitchFamily="34" charset="0"/>
                <a:ea typeface="ＭＳ Ｐゴシック" pitchFamily="34" charset="-128"/>
              </a:defRPr>
            </a:lvl2pPr>
            <a:lvl3pPr marL="1121626" indent="-224325" eaLnBrk="0" hangingPunct="0">
              <a:defRPr sz="2400">
                <a:solidFill>
                  <a:schemeClr val="tx1"/>
                </a:solidFill>
                <a:latin typeface="Arial" pitchFamily="34" charset="0"/>
                <a:ea typeface="ＭＳ Ｐゴシック" pitchFamily="34" charset="-128"/>
              </a:defRPr>
            </a:lvl3pPr>
            <a:lvl4pPr marL="1570276" indent="-224325" eaLnBrk="0" hangingPunct="0">
              <a:defRPr sz="2400">
                <a:solidFill>
                  <a:schemeClr val="tx1"/>
                </a:solidFill>
                <a:latin typeface="Arial" pitchFamily="34" charset="0"/>
                <a:ea typeface="ＭＳ Ｐゴシック" pitchFamily="34" charset="-128"/>
              </a:defRPr>
            </a:lvl4pPr>
            <a:lvl5pPr marL="2018927" indent="-224325" eaLnBrk="0" hangingPunct="0">
              <a:defRPr sz="2400">
                <a:solidFill>
                  <a:schemeClr val="tx1"/>
                </a:solidFill>
                <a:latin typeface="Arial" pitchFamily="34"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latin typeface="Calibri" pitchFamily="34" charset="0"/>
              </a:rPr>
              <a:t>2/13/10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88CD15-B5D6-486A-AA6B-37E220CBFEBE}" type="datetimeFigureOut">
              <a:rPr lang="en-US" smtClean="0"/>
              <a:pPr/>
              <a:t>11/30/14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8302-150D-46CF-A6E6-1EB1C5ABF9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88CD15-B5D6-486A-AA6B-37E220CBFEBE}" type="datetimeFigureOut">
              <a:rPr lang="en-US" smtClean="0"/>
              <a:pPr/>
              <a:t>11/30/14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8302-150D-46CF-A6E6-1EB1C5ABF9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88CD15-B5D6-486A-AA6B-37E220CBFEBE}" type="datetimeFigureOut">
              <a:rPr lang="en-US" smtClean="0"/>
              <a:pPr/>
              <a:t>11/30/14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8302-150D-46CF-A6E6-1EB1C5ABF99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48085B8-B5B2-4C49-A1D8-F14241FC819D}"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101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82688" y="2017713"/>
            <a:ext cx="3810000" cy="4114800"/>
          </a:xfrm>
        </p:spPr>
        <p:txBody>
          <a:bodyPr/>
          <a:lstStyle/>
          <a:p>
            <a:pPr lvl="0"/>
            <a:endParaRPr lang="en-US" noProof="0" smtClean="0"/>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F526614A-FB21-4297-9674-98191E7C89D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7883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70C8AF4-587C-417B-BDD7-6AE51E5B71B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921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82688" y="41513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D043F4A9-E6AC-4A8C-8E57-4FA2089C19A6}"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0430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62050" y="6243638"/>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657600" y="6243638"/>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7042150" y="6243638"/>
            <a:ext cx="1905000" cy="457200"/>
          </a:xfrm>
        </p:spPr>
        <p:txBody>
          <a:bodyPr/>
          <a:lstStyle>
            <a:lvl1pPr>
              <a:defRPr/>
            </a:lvl1pPr>
          </a:lstStyle>
          <a:p>
            <a:fld id="{7B184B35-67E4-4F13-98DD-A1C5EDB940D0}"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223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88CD15-B5D6-486A-AA6B-37E220CBFEBE}" type="datetimeFigureOut">
              <a:rPr lang="en-US" smtClean="0"/>
              <a:pPr/>
              <a:t>11/30/14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8302-150D-46CF-A6E6-1EB1C5ABF9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688CD15-B5D6-486A-AA6B-37E220CBFEBE}" type="datetimeFigureOut">
              <a:rPr lang="en-US" smtClean="0"/>
              <a:pPr/>
              <a:t>11/30/14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8302-150D-46CF-A6E6-1EB1C5ABF9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88CD15-B5D6-486A-AA6B-37E220CBFEBE}" type="datetimeFigureOut">
              <a:rPr lang="en-US" smtClean="0"/>
              <a:pPr/>
              <a:t>11/30/14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E8302-150D-46CF-A6E6-1EB1C5ABF99C}"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88CD15-B5D6-486A-AA6B-37E220CBFEBE}" type="datetimeFigureOut">
              <a:rPr lang="en-US" smtClean="0"/>
              <a:pPr/>
              <a:t>11/30/14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E8302-150D-46CF-A6E6-1EB1C5ABF9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88CD15-B5D6-486A-AA6B-37E220CBFEBE}" type="datetimeFigureOut">
              <a:rPr lang="en-US" smtClean="0"/>
              <a:pPr/>
              <a:t>11/30/14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E8302-150D-46CF-A6E6-1EB1C5ABF9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8CD15-B5D6-486A-AA6B-37E220CBFEBE}" type="datetimeFigureOut">
              <a:rPr lang="en-US" smtClean="0"/>
              <a:pPr/>
              <a:t>11/30/14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5E8302-150D-46CF-A6E6-1EB1C5ABF9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688CD15-B5D6-486A-AA6B-37E220CBFEBE}" type="datetimeFigureOut">
              <a:rPr lang="en-US" smtClean="0"/>
              <a:pPr/>
              <a:t>11/30/14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E5E8302-150D-46CF-A6E6-1EB1C5ABF9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88CD15-B5D6-486A-AA6B-37E220CBFEBE}" type="datetimeFigureOut">
              <a:rPr lang="en-US" smtClean="0"/>
              <a:pPr/>
              <a:t>11/30/14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E8302-150D-46CF-A6E6-1EB1C5ABF9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688CD15-B5D6-486A-AA6B-37E220CBFEBE}" type="datetimeFigureOut">
              <a:rPr lang="en-US" smtClean="0"/>
              <a:pPr/>
              <a:t>11/30/14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E5E8302-150D-46CF-A6E6-1EB1C5ABF9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Word_97_-_2004_Document2.doc"/><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audio" Target="../media/audio1.bin"/><Relationship Id="rId3" Type="http://schemas.openxmlformats.org/officeDocument/2006/relationships/image" Target="../media/image19.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oleObject" Target="../embeddings/Microsoft_Excel_Chart1.xls"/></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Cracking the Code of Special Education</a:t>
            </a:r>
            <a:endParaRPr lang="en-US" dirty="0"/>
          </a:p>
        </p:txBody>
      </p:sp>
      <p:sp>
        <p:nvSpPr>
          <p:cNvPr id="3" name="Subtitle 2"/>
          <p:cNvSpPr>
            <a:spLocks noGrp="1"/>
          </p:cNvSpPr>
          <p:nvPr>
            <p:ph type="subTitle" idx="1"/>
          </p:nvPr>
        </p:nvSpPr>
        <p:spPr>
          <a:xfrm rot="19140000">
            <a:off x="1810234" y="2796376"/>
            <a:ext cx="6511131" cy="1448633"/>
          </a:xfrm>
        </p:spPr>
        <p:txBody>
          <a:bodyPr>
            <a:normAutofit/>
          </a:bodyPr>
          <a:lstStyle/>
          <a:p>
            <a:pPr>
              <a:lnSpc>
                <a:spcPct val="80000"/>
              </a:lnSpc>
            </a:pPr>
            <a:r>
              <a:rPr lang="en-US" dirty="0" smtClean="0"/>
              <a:t>Presented by:</a:t>
            </a:r>
          </a:p>
          <a:p>
            <a:pPr>
              <a:lnSpc>
                <a:spcPct val="80000"/>
              </a:lnSpc>
            </a:pPr>
            <a:r>
              <a:rPr lang="en-US" dirty="0" smtClean="0"/>
              <a:t>Eli Gallup, Director</a:t>
            </a:r>
          </a:p>
          <a:p>
            <a:pPr>
              <a:lnSpc>
                <a:spcPct val="80000"/>
              </a:lnSpc>
            </a:pPr>
            <a:r>
              <a:rPr lang="en-US" dirty="0" smtClean="0"/>
              <a:t>November 5th, 2014</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5653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Continuum</a:t>
            </a:r>
          </a:p>
        </p:txBody>
      </p:sp>
      <p:sp>
        <p:nvSpPr>
          <p:cNvPr id="3" name="Content Placeholder 2"/>
          <p:cNvSpPr>
            <a:spLocks noGrp="1"/>
          </p:cNvSpPr>
          <p:nvPr>
            <p:ph idx="1"/>
          </p:nvPr>
        </p:nvSpPr>
        <p:spPr>
          <a:xfrm>
            <a:off x="457200" y="1600201"/>
            <a:ext cx="7924800" cy="1981200"/>
          </a:xfrm>
        </p:spPr>
        <p:txBody>
          <a:bodyPr>
            <a:normAutofit/>
          </a:bodyPr>
          <a:lstStyle/>
          <a:p>
            <a:r>
              <a:rPr lang="en-US" dirty="0"/>
              <a:t>IDEA Section 300.114(a)(2)(</a:t>
            </a:r>
            <a:r>
              <a:rPr lang="en-US" dirty="0" err="1"/>
              <a:t>i</a:t>
            </a:r>
            <a:r>
              <a:rPr lang="en-US" dirty="0"/>
              <a:t>) and Section 300-115(a) tell us: To the maximum extent appropriate, children with disabilities are educated with children who are not disabled. Each public agency shall ensure that a continuum of alternative services placement is available.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2309" y="2895600"/>
            <a:ext cx="8046396" cy="2133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6061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3010" name="Object 3"/>
          <p:cNvGraphicFramePr>
            <a:graphicFrameLocks noGrp="1" noChangeAspect="1"/>
          </p:cNvGraphicFramePr>
          <p:nvPr>
            <p:ph sz="half" idx="1"/>
          </p:nvPr>
        </p:nvGraphicFramePr>
        <p:xfrm>
          <a:off x="1371600" y="1219200"/>
          <a:ext cx="7315200" cy="5181600"/>
        </p:xfrm>
        <a:graphic>
          <a:graphicData uri="http://schemas.openxmlformats.org/presentationml/2006/ole">
            <p:oleObj spid="_x0000_s4105" name="Document" r:id="rId4" imgW="8699500" imgH="6172200" progId="Word.Document.8">
              <p:embed/>
            </p:oleObj>
          </a:graphicData>
        </a:graphic>
      </p:graphicFrame>
      <p:sp>
        <p:nvSpPr>
          <p:cNvPr id="77826" name="Rectangle 2"/>
          <p:cNvSpPr>
            <a:spLocks noGrp="1" noRot="1" noChangeArrowheads="1"/>
          </p:cNvSpPr>
          <p:nvPr>
            <p:ph type="title"/>
          </p:nvPr>
        </p:nvSpPr>
        <p:spPr/>
        <p:txBody>
          <a:bodyPr/>
          <a:lstStyle/>
          <a:p>
            <a:pPr eaLnBrk="1" hangingPunct="1"/>
            <a:r>
              <a:rPr lang="en-US" sz="3600" smtClean="0">
                <a:ea typeface="ＭＳ Ｐゴシック" pitchFamily="34" charset="-128"/>
              </a:rPr>
              <a:t>Special Education Referral Procedure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4075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38E6E45-8707-49C4-B978-88EA18A520E3}" type="slidenum">
              <a:rPr lang="en-US"/>
              <a:pPr/>
              <a:t>12</a:t>
            </a:fld>
            <a:endParaRPr lang="en-US"/>
          </a:p>
        </p:txBody>
      </p:sp>
      <p:sp>
        <p:nvSpPr>
          <p:cNvPr id="218115" name="Text Box 1027"/>
          <p:cNvSpPr txBox="1">
            <a:spLocks noChangeArrowheads="1"/>
          </p:cNvSpPr>
          <p:nvPr/>
        </p:nvSpPr>
        <p:spPr bwMode="auto">
          <a:xfrm>
            <a:off x="533400" y="152400"/>
            <a:ext cx="7696200" cy="13112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chemeClr val="tx2"/>
                </a:solidFill>
              </a:rPr>
              <a:t>INDIVIDUALS WITH DISABILITIES ACT (IDEA) 2004</a:t>
            </a:r>
          </a:p>
        </p:txBody>
      </p:sp>
      <p:sp>
        <p:nvSpPr>
          <p:cNvPr id="218117" name="Text Box 1029"/>
          <p:cNvSpPr txBox="1">
            <a:spLocks noChangeArrowheads="1"/>
          </p:cNvSpPr>
          <p:nvPr/>
        </p:nvSpPr>
        <p:spPr bwMode="auto">
          <a:xfrm>
            <a:off x="533400" y="2286000"/>
            <a:ext cx="8001000" cy="3033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lnSpc>
                <a:spcPct val="85000"/>
              </a:lnSpc>
              <a:spcBef>
                <a:spcPts val="700"/>
              </a:spcBef>
              <a:buClr>
                <a:srgbClr val="FFFF66"/>
              </a:buClr>
              <a:buSzPct val="125000"/>
              <a:buFont typeface="Arial" charset="0"/>
              <a:buNone/>
            </a:pPr>
            <a:r>
              <a:rPr lang="en-US" sz="3200" dirty="0">
                <a:solidFill>
                  <a:schemeClr val="hlink"/>
                </a:solidFill>
              </a:rPr>
              <a:t>Students with disabilities have a right to a </a:t>
            </a:r>
            <a:r>
              <a:rPr lang="en-US" sz="3200" dirty="0" smtClean="0">
                <a:solidFill>
                  <a:schemeClr val="hlink"/>
                </a:solidFill>
              </a:rPr>
              <a:t>Free Appropriate Public Education </a:t>
            </a:r>
            <a:r>
              <a:rPr lang="en-US" sz="3200" dirty="0">
                <a:solidFill>
                  <a:schemeClr val="hlink"/>
                </a:solidFill>
              </a:rPr>
              <a:t>(FAPE)….</a:t>
            </a:r>
            <a:endParaRPr lang="en-US" sz="3200" dirty="0"/>
          </a:p>
          <a:p>
            <a:pPr>
              <a:lnSpc>
                <a:spcPct val="85000"/>
              </a:lnSpc>
              <a:spcBef>
                <a:spcPts val="1800"/>
              </a:spcBef>
              <a:buClr>
                <a:srgbClr val="FFFF66"/>
              </a:buClr>
              <a:buSzPct val="125000"/>
              <a:buFont typeface="Arial" charset="0"/>
              <a:buNone/>
            </a:pPr>
            <a:r>
              <a:rPr lang="en-US" sz="3200" dirty="0"/>
              <a:t>•In the </a:t>
            </a:r>
            <a:r>
              <a:rPr lang="en-US" sz="3200" dirty="0" smtClean="0"/>
              <a:t>Least Restrictive Environment </a:t>
            </a:r>
            <a:r>
              <a:rPr lang="en-US" sz="3200" dirty="0"/>
              <a:t>(LRE)</a:t>
            </a:r>
          </a:p>
          <a:p>
            <a:pPr>
              <a:lnSpc>
                <a:spcPct val="85000"/>
              </a:lnSpc>
              <a:spcBef>
                <a:spcPts val="1800"/>
              </a:spcBef>
              <a:buClr>
                <a:srgbClr val="FFFF66"/>
              </a:buClr>
              <a:buSzPct val="125000"/>
              <a:buFont typeface="Arial" charset="0"/>
              <a:buNone/>
            </a:pPr>
            <a:r>
              <a:rPr lang="en-US" sz="3200" dirty="0"/>
              <a:t>•As described in the IEP designed to provide “educational benefit”</a:t>
            </a:r>
          </a:p>
          <a:p>
            <a:pPr>
              <a:spcBef>
                <a:spcPct val="50000"/>
              </a:spcBef>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2449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Benefit Chart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3400" y="1609723"/>
            <a:ext cx="7815637" cy="463867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2947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a:xfrm>
            <a:off x="228600" y="152400"/>
            <a:ext cx="8686800" cy="639763"/>
          </a:xfrm>
          <a:effectLst>
            <a:outerShdw blurRad="63500" dist="38099" dir="2700000" algn="ctr" rotWithShape="0">
              <a:srgbClr val="A9A69D">
                <a:alpha val="74997"/>
              </a:srgbClr>
            </a:outerShdw>
          </a:effectLst>
        </p:spPr>
        <p:txBody>
          <a:bodyPr>
            <a:normAutofit/>
          </a:bodyPr>
          <a:lstStyle/>
          <a:p>
            <a:pPr eaLnBrk="1" hangingPunct="1">
              <a:defRPr/>
            </a:pPr>
            <a:r>
              <a:rPr lang="en-US" dirty="0" smtClean="0">
                <a:solidFill>
                  <a:srgbClr val="CC0000"/>
                </a:solidFill>
                <a:latin typeface="Arial" pitchFamily="34" charset="0"/>
                <a:cs typeface="Arial" pitchFamily="34" charset="0"/>
              </a:rPr>
              <a:t>Cycle of Special Education</a:t>
            </a:r>
            <a:endParaRPr lang="en-US" dirty="0" smtClean="0">
              <a:latin typeface="Arial" pitchFamily="34" charset="0"/>
              <a:cs typeface="Arial" pitchFamily="34" charset="0"/>
            </a:endParaRPr>
          </a:p>
        </p:txBody>
      </p:sp>
      <p:sp>
        <p:nvSpPr>
          <p:cNvPr id="41986" name="Oval 7"/>
          <p:cNvSpPr>
            <a:spLocks noChangeArrowheads="1"/>
          </p:cNvSpPr>
          <p:nvPr/>
        </p:nvSpPr>
        <p:spPr bwMode="auto">
          <a:xfrm>
            <a:off x="2209800" y="1658938"/>
            <a:ext cx="4572000" cy="4572000"/>
          </a:xfrm>
          <a:prstGeom prst="ellipse">
            <a:avLst/>
          </a:prstGeom>
          <a:noFill/>
          <a:ln w="762000">
            <a:solidFill>
              <a:srgbClr val="96001D"/>
            </a:solidFill>
            <a:round/>
            <a:headEnd type="none" w="sm" len="sm"/>
            <a:tailEnd type="none" w="sm" len="sm"/>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nchor="ctr"/>
          <a:lstStyle/>
          <a:p>
            <a:endParaRPr lang="en-US"/>
          </a:p>
        </p:txBody>
      </p:sp>
      <p:sp>
        <p:nvSpPr>
          <p:cNvPr id="41987" name="AutoShape 8"/>
          <p:cNvSpPr>
            <a:spLocks noChangeArrowheads="1"/>
          </p:cNvSpPr>
          <p:nvPr/>
        </p:nvSpPr>
        <p:spPr bwMode="auto">
          <a:xfrm rot="-6600000">
            <a:off x="271463" y="2911475"/>
            <a:ext cx="5581650" cy="2314575"/>
          </a:xfrm>
          <a:prstGeom prst="curvedDownArrow">
            <a:avLst>
              <a:gd name="adj1" fmla="val 48230"/>
              <a:gd name="adj2" fmla="val 96461"/>
              <a:gd name="adj3" fmla="val 33333"/>
            </a:avLst>
          </a:prstGeom>
          <a:solidFill>
            <a:srgbClr val="FF0033"/>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type="none" w="sm" len="sm"/>
                <a:tailEnd type="none" w="sm" len="sm"/>
              </a14:hiddenLine>
            </a:ext>
          </a:extLst>
        </p:spPr>
        <p:txBody>
          <a:bodyPr wrap="none" anchor="ctr"/>
          <a:lstStyle/>
          <a:p>
            <a:endParaRPr lang="en-US"/>
          </a:p>
        </p:txBody>
      </p:sp>
      <p:sp>
        <p:nvSpPr>
          <p:cNvPr id="41988" name="Text Box 9"/>
          <p:cNvSpPr txBox="1">
            <a:spLocks noChangeArrowheads="1"/>
          </p:cNvSpPr>
          <p:nvPr/>
        </p:nvSpPr>
        <p:spPr bwMode="auto">
          <a:xfrm>
            <a:off x="3505200" y="990600"/>
            <a:ext cx="2057400" cy="769938"/>
          </a:xfrm>
          <a:prstGeom prst="rect">
            <a:avLst/>
          </a:prstGeom>
          <a:solidFill>
            <a:srgbClr val="FFCC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type="none" w="sm" len="sm"/>
                <a:tailEnd type="none" w="sm" len="sm"/>
              </a14:hiddenLine>
            </a:ext>
          </a:extLst>
        </p:spPr>
        <p:txBody>
          <a:bodyPr tIns="9144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50000"/>
              </a:spcBef>
            </a:pPr>
            <a:r>
              <a:rPr lang="en-US" sz="2300"/>
              <a:t>Reason for  </a:t>
            </a:r>
            <a:br>
              <a:rPr lang="en-US" sz="2300"/>
            </a:br>
            <a:r>
              <a:rPr lang="en-US" sz="2300"/>
              <a:t>Concern / Dx</a:t>
            </a:r>
          </a:p>
        </p:txBody>
      </p:sp>
      <p:sp>
        <p:nvSpPr>
          <p:cNvPr id="41989" name="Text Box 10"/>
          <p:cNvSpPr txBox="1">
            <a:spLocks noChangeArrowheads="1"/>
          </p:cNvSpPr>
          <p:nvPr/>
        </p:nvSpPr>
        <p:spPr bwMode="auto">
          <a:xfrm>
            <a:off x="6096000" y="1524000"/>
            <a:ext cx="1828800" cy="665163"/>
          </a:xfrm>
          <a:prstGeom prst="rect">
            <a:avLst/>
          </a:prstGeom>
          <a:solidFill>
            <a:srgbClr val="FFCC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type="none" w="sm" len="sm"/>
                <a:tailEnd type="none" w="sm" len="sm"/>
              </a14:hiddenLine>
            </a:ext>
          </a:extLst>
        </p:spPr>
        <p:txBody>
          <a:bodyPr tIns="9144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75000"/>
              </a:lnSpc>
              <a:spcBef>
                <a:spcPct val="50000"/>
              </a:spcBef>
            </a:pPr>
            <a:r>
              <a:rPr lang="en-US" sz="2300"/>
              <a:t>Request </a:t>
            </a:r>
            <a:br>
              <a:rPr lang="en-US" sz="2300"/>
            </a:br>
            <a:r>
              <a:rPr lang="en-US" sz="2300"/>
              <a:t>Assessment</a:t>
            </a:r>
            <a:r>
              <a:rPr lang="en-US" sz="2300">
                <a:solidFill>
                  <a:schemeClr val="bg1"/>
                </a:solidFill>
              </a:rPr>
              <a:t> </a:t>
            </a:r>
            <a:endParaRPr lang="en-US" sz="2300"/>
          </a:p>
        </p:txBody>
      </p:sp>
      <p:sp>
        <p:nvSpPr>
          <p:cNvPr id="41990" name="Text Box 11"/>
          <p:cNvSpPr txBox="1">
            <a:spLocks noChangeArrowheads="1"/>
          </p:cNvSpPr>
          <p:nvPr/>
        </p:nvSpPr>
        <p:spPr bwMode="auto">
          <a:xfrm>
            <a:off x="6384426" y="3063875"/>
            <a:ext cx="2514600" cy="1271117"/>
          </a:xfrm>
          <a:prstGeom prst="rect">
            <a:avLst/>
          </a:prstGeom>
          <a:solidFill>
            <a:srgbClr val="FFCC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type="none" w="sm" len="sm"/>
                <a:tailEnd type="none" w="sm" len="sm"/>
              </a14:hiddenLine>
            </a:ext>
          </a:extLst>
        </p:spPr>
        <p:txBody>
          <a:bodyPr tIns="9144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80000"/>
              </a:lnSpc>
              <a:spcBef>
                <a:spcPct val="50000"/>
              </a:spcBef>
            </a:pPr>
            <a:r>
              <a:rPr lang="en-US" sz="2300" dirty="0" smtClean="0"/>
              <a:t>Parents submit signed Assessment Plan</a:t>
            </a:r>
            <a:r>
              <a:rPr lang="en-US" sz="2300" dirty="0"/>
              <a:t/>
            </a:r>
            <a:br>
              <a:rPr lang="en-US" sz="2300" dirty="0"/>
            </a:br>
            <a:r>
              <a:rPr lang="en-US" sz="2300" dirty="0"/>
              <a:t>   </a:t>
            </a:r>
            <a:endParaRPr lang="en-US" sz="2000" dirty="0"/>
          </a:p>
        </p:txBody>
      </p:sp>
      <p:sp>
        <p:nvSpPr>
          <p:cNvPr id="41991" name="Text Box 12"/>
          <p:cNvSpPr txBox="1">
            <a:spLocks noChangeArrowheads="1"/>
          </p:cNvSpPr>
          <p:nvPr/>
        </p:nvSpPr>
        <p:spPr bwMode="auto">
          <a:xfrm>
            <a:off x="5867400" y="5029200"/>
            <a:ext cx="2819400" cy="700088"/>
          </a:xfrm>
          <a:prstGeom prst="rect">
            <a:avLst/>
          </a:prstGeom>
          <a:solidFill>
            <a:srgbClr val="FFCC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type="none" w="sm" len="sm"/>
                <a:tailEnd type="none" w="sm" len="sm"/>
              </a14:hiddenLine>
            </a:ext>
          </a:extLst>
        </p:spPr>
        <p:txBody>
          <a:bodyPr tIns="9144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80000"/>
              </a:lnSpc>
              <a:spcBef>
                <a:spcPct val="50000"/>
              </a:spcBef>
            </a:pPr>
            <a:r>
              <a:rPr lang="en-US" sz="2300"/>
              <a:t>Assessment:</a:t>
            </a:r>
            <a:br>
              <a:rPr lang="en-US" sz="2300"/>
            </a:br>
            <a:r>
              <a:rPr lang="en-US" sz="2300"/>
              <a:t>  </a:t>
            </a:r>
            <a:r>
              <a:rPr lang="en-US" sz="2000"/>
              <a:t>60 days to complete</a:t>
            </a:r>
            <a:endParaRPr lang="en-US" sz="2000">
              <a:solidFill>
                <a:schemeClr val="bg1"/>
              </a:solidFill>
            </a:endParaRPr>
          </a:p>
        </p:txBody>
      </p:sp>
      <p:sp>
        <p:nvSpPr>
          <p:cNvPr id="41992" name="Text Box 13"/>
          <p:cNvSpPr txBox="1">
            <a:spLocks noChangeArrowheads="1"/>
          </p:cNvSpPr>
          <p:nvPr/>
        </p:nvSpPr>
        <p:spPr bwMode="auto">
          <a:xfrm>
            <a:off x="3276600" y="5943600"/>
            <a:ext cx="2590800" cy="700088"/>
          </a:xfrm>
          <a:prstGeom prst="rect">
            <a:avLst/>
          </a:prstGeom>
          <a:solidFill>
            <a:srgbClr val="FFCC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type="none" w="sm" len="sm"/>
                <a:tailEnd type="none" w="sm" len="sm"/>
              </a14:hiddenLine>
            </a:ext>
          </a:extLst>
        </p:spPr>
        <p:txBody>
          <a:bodyPr tIns="9144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80000"/>
              </a:lnSpc>
              <a:spcBef>
                <a:spcPct val="50000"/>
              </a:spcBef>
            </a:pPr>
            <a:r>
              <a:rPr lang="en-US" sz="2300"/>
              <a:t>IEP Meeting:</a:t>
            </a:r>
            <a:br>
              <a:rPr lang="en-US" sz="2300"/>
            </a:br>
            <a:r>
              <a:rPr lang="en-US" sz="2300"/>
              <a:t>  </a:t>
            </a:r>
            <a:r>
              <a:rPr lang="en-US" sz="2000"/>
              <a:t>within the 60 days</a:t>
            </a:r>
            <a:endParaRPr lang="en-US" sz="2800"/>
          </a:p>
        </p:txBody>
      </p:sp>
      <p:sp>
        <p:nvSpPr>
          <p:cNvPr id="41993" name="Text Box 14"/>
          <p:cNvSpPr txBox="1">
            <a:spLocks noChangeArrowheads="1"/>
          </p:cNvSpPr>
          <p:nvPr/>
        </p:nvSpPr>
        <p:spPr bwMode="auto">
          <a:xfrm>
            <a:off x="228600" y="3352800"/>
            <a:ext cx="1905000" cy="1044575"/>
          </a:xfrm>
          <a:prstGeom prst="rect">
            <a:avLst/>
          </a:prstGeom>
          <a:solidFill>
            <a:srgbClr val="FFCC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type="none" w="sm" len="sm"/>
                <a:tailEnd type="none" w="sm" len="sm"/>
              </a14:hiddenLine>
            </a:ext>
          </a:extLst>
        </p:spPr>
        <p:txBody>
          <a:bodyPr tIns="9144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50000"/>
              </a:spcBef>
            </a:pPr>
            <a:r>
              <a:rPr lang="en-US" sz="2300"/>
              <a:t>Appropriate </a:t>
            </a:r>
            <a:br>
              <a:rPr lang="en-US" sz="2300"/>
            </a:br>
            <a:r>
              <a:rPr lang="en-US" sz="2300"/>
              <a:t>Placement:</a:t>
            </a:r>
            <a:r>
              <a:rPr lang="en-US" sz="2000"/>
              <a:t/>
            </a:r>
            <a:br>
              <a:rPr lang="en-US" sz="2000"/>
            </a:br>
            <a:r>
              <a:rPr lang="en-US" sz="2000"/>
              <a:t>  determined</a:t>
            </a:r>
            <a:endParaRPr lang="en-US" sz="2300"/>
          </a:p>
        </p:txBody>
      </p:sp>
      <p:sp>
        <p:nvSpPr>
          <p:cNvPr id="41994" name="Text Box 15"/>
          <p:cNvSpPr txBox="1">
            <a:spLocks noChangeArrowheads="1"/>
          </p:cNvSpPr>
          <p:nvPr/>
        </p:nvSpPr>
        <p:spPr bwMode="auto">
          <a:xfrm>
            <a:off x="609600" y="4800600"/>
            <a:ext cx="2209800" cy="1676400"/>
          </a:xfrm>
          <a:prstGeom prst="rect">
            <a:avLst/>
          </a:prstGeom>
          <a:solidFill>
            <a:srgbClr val="FFCC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type="none" w="sm" len="sm"/>
                <a:tailEnd type="none" w="sm" len="sm"/>
              </a14:hiddenLine>
            </a:ext>
          </a:extLst>
        </p:spPr>
        <p:txBody>
          <a:bodyPr tIns="9144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50000"/>
              </a:spcBef>
            </a:pPr>
            <a:r>
              <a:rPr lang="ja-JP" altLang="en-US" sz="2300"/>
              <a:t>“</a:t>
            </a:r>
            <a:r>
              <a:rPr lang="en-US" altLang="ja-JP" sz="2300"/>
              <a:t>PLOP</a:t>
            </a:r>
            <a:r>
              <a:rPr lang="ja-JP" altLang="en-US" sz="2300"/>
              <a:t>”</a:t>
            </a:r>
            <a:r>
              <a:rPr lang="en-US" altLang="ja-JP" sz="2300"/>
              <a:t>, Goals, Individualized </a:t>
            </a:r>
            <a:br>
              <a:rPr lang="en-US" altLang="ja-JP" sz="2300"/>
            </a:br>
            <a:r>
              <a:rPr lang="en-US" altLang="ja-JP" sz="2300"/>
              <a:t>Instruction </a:t>
            </a:r>
            <a:br>
              <a:rPr lang="en-US" altLang="ja-JP" sz="2300"/>
            </a:br>
            <a:r>
              <a:rPr lang="en-US" altLang="ja-JP" sz="2300"/>
              <a:t>and Services: </a:t>
            </a:r>
            <a:r>
              <a:rPr lang="en-US" altLang="ja-JP" sz="2000"/>
              <a:t/>
            </a:r>
            <a:br>
              <a:rPr lang="en-US" altLang="ja-JP" sz="2000"/>
            </a:br>
            <a:r>
              <a:rPr lang="en-US" altLang="ja-JP" sz="2000"/>
              <a:t>  determined</a:t>
            </a:r>
            <a:endParaRPr lang="en-US" sz="2300"/>
          </a:p>
        </p:txBody>
      </p:sp>
      <p:sp>
        <p:nvSpPr>
          <p:cNvPr id="41995" name="Text Box 16"/>
          <p:cNvSpPr txBox="1">
            <a:spLocks noChangeArrowheads="1"/>
          </p:cNvSpPr>
          <p:nvPr/>
        </p:nvSpPr>
        <p:spPr bwMode="auto">
          <a:xfrm>
            <a:off x="457200" y="1219200"/>
            <a:ext cx="2057400" cy="981075"/>
          </a:xfrm>
          <a:prstGeom prst="rect">
            <a:avLst/>
          </a:prstGeom>
          <a:solidFill>
            <a:srgbClr val="FFCC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type="none" w="sm" len="sm"/>
                <a:tailEnd type="none" w="sm" len="sm"/>
              </a14:hiddenLine>
            </a:ext>
          </a:extLst>
        </p:spPr>
        <p:txBody>
          <a:bodyPr tIns="9144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80000"/>
              </a:lnSpc>
              <a:spcBef>
                <a:spcPct val="50000"/>
              </a:spcBef>
            </a:pPr>
            <a:r>
              <a:rPr lang="en-US" sz="2300"/>
              <a:t>Review IEP </a:t>
            </a:r>
            <a:br>
              <a:rPr lang="en-US" sz="2300"/>
            </a:br>
            <a:r>
              <a:rPr lang="en-US" sz="2300"/>
              <a:t>  annually, or  </a:t>
            </a:r>
            <a:br>
              <a:rPr lang="en-US" sz="2300"/>
            </a:br>
            <a:r>
              <a:rPr lang="en-US" sz="2300"/>
              <a:t>  if requested</a:t>
            </a:r>
          </a:p>
        </p:txBody>
      </p:sp>
      <p:sp>
        <p:nvSpPr>
          <p:cNvPr id="41996" name="Text Box 17"/>
          <p:cNvSpPr txBox="1">
            <a:spLocks noChangeArrowheads="1"/>
          </p:cNvSpPr>
          <p:nvPr/>
        </p:nvSpPr>
        <p:spPr bwMode="auto">
          <a:xfrm>
            <a:off x="228600" y="2517775"/>
            <a:ext cx="2362200" cy="454025"/>
          </a:xfrm>
          <a:prstGeom prst="rect">
            <a:avLst/>
          </a:prstGeom>
          <a:solidFill>
            <a:srgbClr val="FFCC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type="none" w="sm" len="sm"/>
                <a:tailEnd type="none" w="sm" len="sm"/>
              </a14:hiddenLine>
            </a:ext>
          </a:extLst>
        </p:spPr>
        <p:txBody>
          <a:bodyPr tIns="9144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50000"/>
              </a:spcBef>
            </a:pPr>
            <a:r>
              <a:rPr lang="en-US" sz="2300"/>
              <a:t>Implementation</a:t>
            </a:r>
          </a:p>
        </p:txBody>
      </p:sp>
      <p:pic>
        <p:nvPicPr>
          <p:cNvPr id="41998" name="Picture 19"/>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84338" y="3136899"/>
            <a:ext cx="700088" cy="73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2000" name="Picture 21"/>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10200" y="5486400"/>
            <a:ext cx="700088" cy="73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6637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eligible?</a:t>
            </a:r>
            <a:br>
              <a:rPr lang="en-US" dirty="0" smtClean="0"/>
            </a:br>
            <a:endParaRPr lang="en-US" dirty="0"/>
          </a:p>
        </p:txBody>
      </p:sp>
      <p:sp>
        <p:nvSpPr>
          <p:cNvPr id="3" name="Content Placeholder 2"/>
          <p:cNvSpPr>
            <a:spLocks noGrp="1"/>
          </p:cNvSpPr>
          <p:nvPr>
            <p:ph idx="1"/>
          </p:nvPr>
        </p:nvSpPr>
        <p:spPr/>
        <p:txBody>
          <a:bodyPr/>
          <a:lstStyle/>
          <a:p>
            <a:r>
              <a:rPr lang="en-US" dirty="0"/>
              <a:t>B</a:t>
            </a:r>
            <a:r>
              <a:rPr lang="en-US" dirty="0" smtClean="0"/>
              <a:t>etween </a:t>
            </a:r>
            <a:r>
              <a:rPr lang="en-US" dirty="0"/>
              <a:t>the ages of 3 –</a:t>
            </a:r>
            <a:r>
              <a:rPr lang="en-US" dirty="0" smtClean="0"/>
              <a:t>22</a:t>
            </a:r>
          </a:p>
          <a:p>
            <a:r>
              <a:rPr lang="en-US" dirty="0" smtClean="0"/>
              <a:t>Two Pronged Test:</a:t>
            </a:r>
            <a:endParaRPr lang="en-US" dirty="0"/>
          </a:p>
          <a:p>
            <a:pPr marL="0" indent="0">
              <a:buNone/>
            </a:pPr>
            <a:r>
              <a:rPr lang="en-US" dirty="0"/>
              <a:t>	</a:t>
            </a:r>
            <a:r>
              <a:rPr lang="en-US" dirty="0" smtClean="0"/>
              <a:t>1. 	Meets </a:t>
            </a:r>
            <a:r>
              <a:rPr lang="en-US" dirty="0"/>
              <a:t>the definition of an individual </a:t>
            </a:r>
            <a:r>
              <a:rPr lang="en-US" dirty="0" smtClean="0"/>
              <a:t>with </a:t>
            </a:r>
            <a:r>
              <a:rPr lang="en-US" dirty="0"/>
              <a:t>a </a:t>
            </a:r>
            <a:r>
              <a:rPr lang="en-US" dirty="0" smtClean="0"/>
              <a:t>disability</a:t>
            </a:r>
          </a:p>
          <a:p>
            <a:pPr marL="0" indent="0">
              <a:buNone/>
            </a:pPr>
            <a:r>
              <a:rPr lang="en-US" dirty="0" smtClean="0"/>
              <a:t>	2.	Disability must:</a:t>
            </a:r>
          </a:p>
          <a:p>
            <a:pPr marL="0" indent="0">
              <a:buNone/>
            </a:pPr>
            <a:r>
              <a:rPr lang="en-US" dirty="0"/>
              <a:t>	</a:t>
            </a:r>
            <a:r>
              <a:rPr lang="en-US" dirty="0" smtClean="0"/>
              <a:t>	- adversely </a:t>
            </a:r>
            <a:r>
              <a:rPr lang="en-US" dirty="0"/>
              <a:t>affect educational </a:t>
            </a:r>
            <a:r>
              <a:rPr lang="en-US" dirty="0" smtClean="0"/>
              <a:t>performance</a:t>
            </a:r>
          </a:p>
          <a:p>
            <a:pPr marL="0" indent="0">
              <a:buNone/>
            </a:pPr>
            <a:r>
              <a:rPr lang="en-US" dirty="0"/>
              <a:t>	</a:t>
            </a:r>
            <a:r>
              <a:rPr lang="en-US" dirty="0" smtClean="0"/>
              <a:t>	- require </a:t>
            </a:r>
            <a:r>
              <a:rPr lang="en-US" dirty="0"/>
              <a:t>special education</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3803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Education Categories</a:t>
            </a:r>
            <a:br>
              <a:rPr lang="en-US" dirty="0" smtClean="0"/>
            </a:br>
            <a:endParaRPr lang="en-US" dirty="0"/>
          </a:p>
        </p:txBody>
      </p:sp>
      <p:sp>
        <p:nvSpPr>
          <p:cNvPr id="3" name="Content Placeholder 2"/>
          <p:cNvSpPr>
            <a:spLocks noGrp="1"/>
          </p:cNvSpPr>
          <p:nvPr>
            <p:ph idx="1"/>
          </p:nvPr>
        </p:nvSpPr>
        <p:spPr>
          <a:xfrm>
            <a:off x="457200" y="1600200"/>
            <a:ext cx="7772400" cy="4343399"/>
          </a:xfrm>
        </p:spPr>
        <p:txBody>
          <a:bodyPr>
            <a:normAutofit lnSpcReduction="10000"/>
          </a:bodyPr>
          <a:lstStyle/>
          <a:p>
            <a:r>
              <a:rPr lang="en-US" dirty="0" smtClean="0"/>
              <a:t>Autism</a:t>
            </a:r>
            <a:endParaRPr lang="en-US" dirty="0"/>
          </a:p>
          <a:p>
            <a:r>
              <a:rPr lang="en-US" dirty="0" smtClean="0"/>
              <a:t>Deaf</a:t>
            </a:r>
            <a:endParaRPr lang="en-US" dirty="0"/>
          </a:p>
          <a:p>
            <a:r>
              <a:rPr lang="en-US" dirty="0" smtClean="0"/>
              <a:t>Deaf </a:t>
            </a:r>
            <a:r>
              <a:rPr lang="en-US" dirty="0"/>
              <a:t>Blind</a:t>
            </a:r>
          </a:p>
          <a:p>
            <a:r>
              <a:rPr lang="en-US" dirty="0" smtClean="0"/>
              <a:t>Emotionally </a:t>
            </a:r>
            <a:r>
              <a:rPr lang="en-US" dirty="0"/>
              <a:t>Disturbed</a:t>
            </a:r>
          </a:p>
          <a:p>
            <a:r>
              <a:rPr lang="en-US" dirty="0" smtClean="0"/>
              <a:t>Hard </a:t>
            </a:r>
            <a:r>
              <a:rPr lang="en-US" dirty="0"/>
              <a:t>of Hearing</a:t>
            </a:r>
          </a:p>
          <a:p>
            <a:r>
              <a:rPr lang="en-US" dirty="0" smtClean="0"/>
              <a:t>Mental </a:t>
            </a:r>
            <a:r>
              <a:rPr lang="en-US" dirty="0"/>
              <a:t>Retardation</a:t>
            </a:r>
          </a:p>
          <a:p>
            <a:r>
              <a:rPr lang="en-US" dirty="0" smtClean="0"/>
              <a:t>Multi-handicapped</a:t>
            </a:r>
            <a:endParaRPr lang="en-US" dirty="0"/>
          </a:p>
          <a:p>
            <a:r>
              <a:rPr lang="en-US" dirty="0" smtClean="0"/>
              <a:t>Visually Handicapped</a:t>
            </a:r>
          </a:p>
          <a:p>
            <a:r>
              <a:rPr lang="en-US" dirty="0" smtClean="0"/>
              <a:t>Orthopedically Handicapped</a:t>
            </a:r>
          </a:p>
          <a:p>
            <a:r>
              <a:rPr lang="en-US" dirty="0" smtClean="0"/>
              <a:t>Other Health Impaired</a:t>
            </a:r>
          </a:p>
          <a:p>
            <a:r>
              <a:rPr lang="en-US" dirty="0" smtClean="0"/>
              <a:t>Specific Learning Disability</a:t>
            </a:r>
          </a:p>
          <a:p>
            <a:r>
              <a:rPr lang="en-US" dirty="0" smtClean="0"/>
              <a:t>Speech Impaired</a:t>
            </a:r>
          </a:p>
          <a:p>
            <a:r>
              <a:rPr lang="en-US" dirty="0" smtClean="0"/>
              <a:t>Traumatic Brain Injury</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7047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IEP includes:</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Present </a:t>
            </a:r>
            <a:r>
              <a:rPr lang="en-US" dirty="0"/>
              <a:t>level of functioning</a:t>
            </a:r>
          </a:p>
          <a:p>
            <a:r>
              <a:rPr lang="en-US" dirty="0" smtClean="0"/>
              <a:t>Measurable </a:t>
            </a:r>
            <a:r>
              <a:rPr lang="en-US" dirty="0"/>
              <a:t>annual goals and short term objectives</a:t>
            </a:r>
          </a:p>
          <a:p>
            <a:r>
              <a:rPr lang="en-US" dirty="0" smtClean="0"/>
              <a:t>Statement </a:t>
            </a:r>
            <a:r>
              <a:rPr lang="en-US" dirty="0"/>
              <a:t>of specific modifications, accommodations, special education services, related services, supplementary aids and services to be provided</a:t>
            </a:r>
          </a:p>
          <a:p>
            <a:r>
              <a:rPr lang="en-US" dirty="0" smtClean="0"/>
              <a:t>Explanation </a:t>
            </a:r>
            <a:r>
              <a:rPr lang="en-US" dirty="0"/>
              <a:t>of the extent to which the student will participate in general education</a:t>
            </a:r>
          </a:p>
          <a:p>
            <a:r>
              <a:rPr lang="en-US" dirty="0" smtClean="0"/>
              <a:t>Statement </a:t>
            </a:r>
            <a:r>
              <a:rPr lang="en-US" dirty="0"/>
              <a:t>regarding participation in State and District wide assessments</a:t>
            </a:r>
          </a:p>
          <a:p>
            <a:r>
              <a:rPr lang="en-US" dirty="0" smtClean="0"/>
              <a:t>Projected </a:t>
            </a:r>
            <a:r>
              <a:rPr lang="en-US" dirty="0"/>
              <a:t>date for beginning services</a:t>
            </a:r>
          </a:p>
          <a:p>
            <a:r>
              <a:rPr lang="en-US" dirty="0" smtClean="0"/>
              <a:t>Evaluation </a:t>
            </a:r>
            <a:r>
              <a:rPr lang="en-US" dirty="0"/>
              <a:t>procedures for measuring progress on goals and objectives.</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115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IEP components continued:</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Statement </a:t>
            </a:r>
            <a:r>
              <a:rPr lang="en-US" dirty="0"/>
              <a:t>of how child’s parents will be regularly informed of progress</a:t>
            </a:r>
          </a:p>
          <a:p>
            <a:r>
              <a:rPr lang="en-US" dirty="0" smtClean="0"/>
              <a:t>Prevocational/employment</a:t>
            </a:r>
            <a:r>
              <a:rPr lang="en-US" dirty="0"/>
              <a:t>/ career education goals, if appropriate</a:t>
            </a:r>
          </a:p>
          <a:p>
            <a:r>
              <a:rPr lang="en-US" dirty="0" smtClean="0"/>
              <a:t>Alternative </a:t>
            </a:r>
            <a:r>
              <a:rPr lang="en-US" dirty="0"/>
              <a:t>criteria for promotion </a:t>
            </a:r>
          </a:p>
          <a:p>
            <a:r>
              <a:rPr lang="en-US" dirty="0" smtClean="0"/>
              <a:t>Graduation</a:t>
            </a:r>
            <a:r>
              <a:rPr lang="en-US" dirty="0"/>
              <a:t>, if appropriate</a:t>
            </a:r>
          </a:p>
          <a:p>
            <a:r>
              <a:rPr lang="en-US" dirty="0" smtClean="0"/>
              <a:t>A </a:t>
            </a:r>
            <a:r>
              <a:rPr lang="en-US" dirty="0"/>
              <a:t>plan for transition into general education</a:t>
            </a:r>
          </a:p>
          <a:p>
            <a:r>
              <a:rPr lang="en-US" dirty="0" smtClean="0"/>
              <a:t>Specialized </a:t>
            </a:r>
            <a:r>
              <a:rPr lang="en-US" dirty="0"/>
              <a:t>services and equipment, if appropriate</a:t>
            </a:r>
          </a:p>
          <a:p>
            <a:r>
              <a:rPr lang="en-US" dirty="0" smtClean="0"/>
              <a:t>Transportation </a:t>
            </a:r>
            <a:r>
              <a:rPr lang="en-US" dirty="0"/>
              <a:t>needs</a:t>
            </a:r>
          </a:p>
          <a:p>
            <a:r>
              <a:rPr lang="en-US" dirty="0" smtClean="0"/>
              <a:t>Goals </a:t>
            </a:r>
            <a:r>
              <a:rPr lang="en-US" dirty="0"/>
              <a:t>for learning English, for students identified as English Language Learners</a:t>
            </a:r>
          </a:p>
          <a:p>
            <a:r>
              <a:rPr lang="en-US" dirty="0" smtClean="0"/>
              <a:t>Extended </a:t>
            </a:r>
            <a:r>
              <a:rPr lang="en-US" dirty="0"/>
              <a:t>school year, if appropriate</a:t>
            </a:r>
          </a:p>
          <a:p>
            <a:r>
              <a:rPr lang="en-US" b="1" dirty="0"/>
              <a:t>(Education Code 56345)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249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715" name="Rectangle 3"/>
          <p:cNvSpPr>
            <a:spLocks noGrp="1" noChangeArrowheads="1"/>
          </p:cNvSpPr>
          <p:nvPr>
            <p:ph idx="1"/>
          </p:nvPr>
        </p:nvSpPr>
        <p:spPr>
          <a:xfrm>
            <a:off x="381000" y="914400"/>
            <a:ext cx="8382000" cy="4038600"/>
          </a:xfrm>
        </p:spPr>
        <p:txBody>
          <a:bodyPr>
            <a:normAutofit fontScale="62500" lnSpcReduction="20000"/>
          </a:bodyPr>
          <a:lstStyle/>
          <a:p>
            <a:pPr algn="ctr">
              <a:lnSpc>
                <a:spcPct val="70000"/>
              </a:lnSpc>
              <a:spcBef>
                <a:spcPct val="105000"/>
              </a:spcBef>
              <a:buFont typeface="Wingdings" pitchFamily="28" charset="2"/>
              <a:buNone/>
            </a:pPr>
            <a:endParaRPr lang="en-US" sz="4000" b="1" dirty="0"/>
          </a:p>
          <a:p>
            <a:pPr algn="ctr">
              <a:lnSpc>
                <a:spcPct val="70000"/>
              </a:lnSpc>
              <a:spcBef>
                <a:spcPct val="105000"/>
              </a:spcBef>
              <a:buFont typeface="Wingdings" pitchFamily="28" charset="2"/>
              <a:buNone/>
            </a:pPr>
            <a:r>
              <a:rPr lang="en-US" sz="6600" b="1" dirty="0" smtClean="0">
                <a:latin typeface="Arial Black" pitchFamily="34" charset="0"/>
              </a:rPr>
              <a:t>IEP</a:t>
            </a:r>
          </a:p>
          <a:p>
            <a:pPr algn="ctr">
              <a:lnSpc>
                <a:spcPct val="70000"/>
              </a:lnSpc>
              <a:spcBef>
                <a:spcPct val="105000"/>
              </a:spcBef>
              <a:buFont typeface="Wingdings" pitchFamily="28" charset="2"/>
              <a:buNone/>
            </a:pPr>
            <a:r>
              <a:rPr lang="en-US" sz="3800" dirty="0" smtClean="0">
                <a:latin typeface="Arial Black" pitchFamily="34" charset="0"/>
              </a:rPr>
              <a:t>(Individual Education Program)</a:t>
            </a:r>
            <a:endParaRPr lang="en-US" sz="3800" b="1" dirty="0">
              <a:latin typeface="Arial Black" pitchFamily="34" charset="0"/>
            </a:endParaRPr>
          </a:p>
          <a:p>
            <a:pPr algn="ctr">
              <a:lnSpc>
                <a:spcPct val="70000"/>
              </a:lnSpc>
              <a:spcBef>
                <a:spcPct val="105000"/>
              </a:spcBef>
              <a:buFont typeface="Wingdings" pitchFamily="28" charset="2"/>
              <a:buNone/>
            </a:pPr>
            <a:r>
              <a:rPr lang="en-US" sz="6600" b="1" dirty="0">
                <a:latin typeface="Arial Black" pitchFamily="34" charset="0"/>
              </a:rPr>
              <a:t>GOALS &amp;</a:t>
            </a:r>
          </a:p>
          <a:p>
            <a:pPr algn="ctr">
              <a:lnSpc>
                <a:spcPct val="70000"/>
              </a:lnSpc>
              <a:spcBef>
                <a:spcPct val="105000"/>
              </a:spcBef>
              <a:buFont typeface="Wingdings" pitchFamily="28" charset="2"/>
              <a:buNone/>
            </a:pPr>
            <a:r>
              <a:rPr lang="en-US" sz="6600" b="1" dirty="0">
                <a:latin typeface="Arial Black" pitchFamily="34" charset="0"/>
              </a:rPr>
              <a:t>OBJECTIVES</a:t>
            </a:r>
            <a:endParaRPr lang="en-US" sz="4000" b="1" dirty="0">
              <a:latin typeface="Arial Black" pitchFamily="34" charset="0"/>
            </a:endParaRPr>
          </a:p>
        </p:txBody>
      </p:sp>
      <p:sp>
        <p:nvSpPr>
          <p:cNvPr id="5" name="Slide Number Placeholder 5"/>
          <p:cNvSpPr>
            <a:spLocks noGrp="1"/>
          </p:cNvSpPr>
          <p:nvPr>
            <p:ph type="sldNum" sz="quarter" idx="12"/>
          </p:nvPr>
        </p:nvSpPr>
        <p:spPr/>
        <p:txBody>
          <a:bodyPr>
            <a:normAutofit/>
          </a:bodyPr>
          <a:lstStyle/>
          <a:p>
            <a:fld id="{7417687E-4259-4473-9548-B7A6D3F1B300}" type="slidenum">
              <a:rPr lang="en-US"/>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9540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Special Education?</a:t>
            </a:r>
            <a:br>
              <a:rPr lang="en-US" dirty="0" smtClean="0"/>
            </a:br>
            <a:endParaRPr lang="en-US" dirty="0"/>
          </a:p>
        </p:txBody>
      </p:sp>
      <p:sp>
        <p:nvSpPr>
          <p:cNvPr id="3" name="Content Placeholder 2"/>
          <p:cNvSpPr>
            <a:spLocks noGrp="1"/>
          </p:cNvSpPr>
          <p:nvPr>
            <p:ph idx="1"/>
          </p:nvPr>
        </p:nvSpPr>
        <p:spPr>
          <a:xfrm>
            <a:off x="838200" y="1143000"/>
            <a:ext cx="7520940" cy="3579849"/>
          </a:xfrm>
        </p:spPr>
        <p:txBody>
          <a:bodyPr/>
          <a:lstStyle/>
          <a:p>
            <a:r>
              <a:rPr lang="en-US" dirty="0" smtClean="0"/>
              <a:t>Specially </a:t>
            </a:r>
            <a:r>
              <a:rPr lang="en-US" dirty="0"/>
              <a:t>designed instruction, at no cost to the parents, to meet the unique needs of a child with a disability.</a:t>
            </a:r>
          </a:p>
          <a:p>
            <a:r>
              <a:rPr lang="en-US" dirty="0"/>
              <a:t>Special Education is a service, not a place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14674" y="2643188"/>
            <a:ext cx="4429125" cy="238825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9956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990600" y="685800"/>
            <a:ext cx="7793038" cy="776288"/>
          </a:xfrm>
        </p:spPr>
        <p:txBody>
          <a:bodyPr/>
          <a:lstStyle/>
          <a:p>
            <a:pPr algn="ctr"/>
            <a:r>
              <a:rPr lang="en-US" sz="3200">
                <a:latin typeface="Arial" charset="0"/>
              </a:rPr>
              <a:t>IEP GOAL REQUIREMENTS</a:t>
            </a:r>
            <a:endParaRPr lang="en-US">
              <a:latin typeface="Arial" charset="0"/>
            </a:endParaRPr>
          </a:p>
        </p:txBody>
      </p:sp>
      <p:sp>
        <p:nvSpPr>
          <p:cNvPr id="132099" name="Rectangle 3"/>
          <p:cNvSpPr>
            <a:spLocks noGrp="1" noChangeArrowheads="1"/>
          </p:cNvSpPr>
          <p:nvPr>
            <p:ph idx="1"/>
          </p:nvPr>
        </p:nvSpPr>
        <p:spPr>
          <a:xfrm>
            <a:off x="17206" y="1600200"/>
            <a:ext cx="9144000" cy="4572000"/>
          </a:xfrm>
        </p:spPr>
        <p:txBody>
          <a:bodyPr>
            <a:normAutofit fontScale="77500" lnSpcReduction="20000"/>
          </a:bodyPr>
          <a:lstStyle/>
          <a:p>
            <a:pPr>
              <a:lnSpc>
                <a:spcPct val="90000"/>
              </a:lnSpc>
              <a:buFontTx/>
              <a:buNone/>
            </a:pPr>
            <a:r>
              <a:rPr lang="en-US" sz="2400" dirty="0">
                <a:latin typeface="Arial" charset="0"/>
              </a:rPr>
              <a:t>A statement of measurable annual goals, including academic and</a:t>
            </a:r>
          </a:p>
          <a:p>
            <a:pPr>
              <a:lnSpc>
                <a:spcPct val="90000"/>
              </a:lnSpc>
              <a:buFontTx/>
              <a:buNone/>
            </a:pPr>
            <a:r>
              <a:rPr lang="en-US" sz="2400" dirty="0">
                <a:latin typeface="Arial" charset="0"/>
              </a:rPr>
              <a:t>f</a:t>
            </a:r>
            <a:r>
              <a:rPr lang="en-US" sz="2400" dirty="0" smtClean="0">
                <a:latin typeface="Arial" charset="0"/>
              </a:rPr>
              <a:t>unctional </a:t>
            </a:r>
            <a:r>
              <a:rPr lang="en-US" sz="2400" dirty="0">
                <a:latin typeface="Arial" charset="0"/>
              </a:rPr>
              <a:t>goals, designed </a:t>
            </a:r>
            <a:r>
              <a:rPr lang="en-US" sz="2400" dirty="0" smtClean="0">
                <a:latin typeface="Arial" charset="0"/>
              </a:rPr>
              <a:t>to:</a:t>
            </a:r>
          </a:p>
          <a:p>
            <a:pPr>
              <a:lnSpc>
                <a:spcPct val="90000"/>
              </a:lnSpc>
              <a:buFontTx/>
              <a:buNone/>
            </a:pPr>
            <a:endParaRPr lang="en-US" sz="2400" dirty="0">
              <a:latin typeface="Arial" charset="0"/>
            </a:endParaRPr>
          </a:p>
          <a:p>
            <a:pPr>
              <a:lnSpc>
                <a:spcPct val="120000"/>
              </a:lnSpc>
              <a:buFontTx/>
              <a:buNone/>
            </a:pPr>
            <a:r>
              <a:rPr lang="en-US" sz="2400" dirty="0" smtClean="0">
                <a:latin typeface="Arial" charset="0"/>
              </a:rPr>
              <a:t>	(</a:t>
            </a:r>
            <a:r>
              <a:rPr lang="en-US" sz="2400" dirty="0">
                <a:latin typeface="Arial" charset="0"/>
              </a:rPr>
              <a:t>A) Meet the needs of the individual </a:t>
            </a:r>
            <a:r>
              <a:rPr lang="en-US" sz="2400" dirty="0" smtClean="0">
                <a:latin typeface="Arial" charset="0"/>
              </a:rPr>
              <a:t>that result </a:t>
            </a:r>
            <a:r>
              <a:rPr lang="en-US" sz="2400" dirty="0">
                <a:latin typeface="Arial" charset="0"/>
              </a:rPr>
              <a:t>from the disability of the individual to enable the pupil to </a:t>
            </a:r>
            <a:r>
              <a:rPr lang="en-US" sz="2400" dirty="0" smtClean="0">
                <a:latin typeface="Arial" charset="0"/>
              </a:rPr>
              <a:t>be involved </a:t>
            </a:r>
            <a:r>
              <a:rPr lang="en-US" sz="2400" dirty="0">
                <a:latin typeface="Arial" charset="0"/>
              </a:rPr>
              <a:t>in and make progress in the gen. ed. </a:t>
            </a:r>
            <a:r>
              <a:rPr lang="en-US" sz="2400" dirty="0" smtClean="0">
                <a:latin typeface="Arial" charset="0"/>
              </a:rPr>
              <a:t>curriculum</a:t>
            </a:r>
            <a:endParaRPr lang="en-US" sz="2400" dirty="0">
              <a:latin typeface="Arial" charset="0"/>
            </a:endParaRPr>
          </a:p>
          <a:p>
            <a:pPr>
              <a:lnSpc>
                <a:spcPct val="90000"/>
              </a:lnSpc>
              <a:buFontTx/>
              <a:buNone/>
            </a:pPr>
            <a:endParaRPr lang="en-US" sz="2400" dirty="0">
              <a:latin typeface="Arial" charset="0"/>
            </a:endParaRPr>
          </a:p>
          <a:p>
            <a:pPr>
              <a:lnSpc>
                <a:spcPct val="120000"/>
              </a:lnSpc>
              <a:buFontTx/>
              <a:buNone/>
            </a:pPr>
            <a:r>
              <a:rPr lang="en-US" sz="2400" dirty="0" smtClean="0">
                <a:latin typeface="Arial" charset="0"/>
              </a:rPr>
              <a:t>	(</a:t>
            </a:r>
            <a:r>
              <a:rPr lang="en-US" sz="2400" dirty="0">
                <a:latin typeface="Arial" charset="0"/>
              </a:rPr>
              <a:t>B) Meet the other educational needs of the pupil </a:t>
            </a:r>
            <a:r>
              <a:rPr lang="en-US" sz="2400" dirty="0" smtClean="0">
                <a:latin typeface="Arial" charset="0"/>
              </a:rPr>
              <a:t>that result </a:t>
            </a:r>
            <a:r>
              <a:rPr lang="en-US" sz="2400" dirty="0">
                <a:latin typeface="Arial" charset="0"/>
              </a:rPr>
              <a:t>from the disability of the individual</a:t>
            </a:r>
            <a:r>
              <a:rPr lang="en-US" sz="2400" dirty="0" smtClean="0">
                <a:latin typeface="Arial" charset="0"/>
              </a:rPr>
              <a:t>.</a:t>
            </a:r>
          </a:p>
          <a:p>
            <a:pPr>
              <a:lnSpc>
                <a:spcPct val="90000"/>
              </a:lnSpc>
              <a:buFontTx/>
              <a:buNone/>
            </a:pPr>
            <a:endParaRPr lang="en-US" sz="2400" dirty="0">
              <a:latin typeface="Arial" charset="0"/>
            </a:endParaRPr>
          </a:p>
          <a:p>
            <a:pPr>
              <a:lnSpc>
                <a:spcPct val="90000"/>
              </a:lnSpc>
              <a:buFontTx/>
              <a:buNone/>
            </a:pPr>
            <a:r>
              <a:rPr lang="en-US" sz="2400" dirty="0">
                <a:latin typeface="Arial" charset="0"/>
              </a:rPr>
              <a:t>Other Requirements:</a:t>
            </a:r>
          </a:p>
          <a:p>
            <a:pPr>
              <a:lnSpc>
                <a:spcPct val="90000"/>
              </a:lnSpc>
              <a:buFontTx/>
              <a:buNone/>
            </a:pPr>
            <a:r>
              <a:rPr lang="en-US" sz="2400" dirty="0">
                <a:latin typeface="Arial" charset="0"/>
              </a:rPr>
              <a:t>•How progress towards IEP goals will be reported </a:t>
            </a:r>
          </a:p>
          <a:p>
            <a:pPr>
              <a:lnSpc>
                <a:spcPct val="90000"/>
              </a:lnSpc>
              <a:buFontTx/>
              <a:buNone/>
            </a:pPr>
            <a:r>
              <a:rPr lang="en-US" sz="2400" dirty="0">
                <a:latin typeface="Arial" charset="0"/>
              </a:rPr>
              <a:t>•Periodic reports on the progress…concurrent with report cards</a:t>
            </a:r>
          </a:p>
          <a:p>
            <a:pPr>
              <a:lnSpc>
                <a:spcPct val="90000"/>
              </a:lnSpc>
              <a:buFontTx/>
              <a:buNone/>
            </a:pPr>
            <a:r>
              <a:rPr lang="en-US" sz="2400" dirty="0">
                <a:solidFill>
                  <a:schemeClr val="tx2"/>
                </a:solidFill>
                <a:latin typeface="Arial" charset="0"/>
              </a:rPr>
              <a:t>E. C. 56345</a:t>
            </a:r>
            <a:r>
              <a:rPr lang="en-US" sz="2400" dirty="0">
                <a:latin typeface="Arial" charset="0"/>
              </a:rPr>
              <a:t/>
            </a:r>
            <a:br>
              <a:rPr lang="en-US" sz="2400" dirty="0">
                <a:latin typeface="Arial" charset="0"/>
              </a:rPr>
            </a:br>
            <a:endParaRPr lang="en-US" sz="1800" dirty="0">
              <a:latin typeface="Arial" charset="0"/>
            </a:endParaRPr>
          </a:p>
        </p:txBody>
      </p:sp>
      <p:sp>
        <p:nvSpPr>
          <p:cNvPr id="6" name="Slide Number Placeholder 5"/>
          <p:cNvSpPr>
            <a:spLocks noGrp="1"/>
          </p:cNvSpPr>
          <p:nvPr>
            <p:ph type="sldNum" sz="quarter" idx="12"/>
          </p:nvPr>
        </p:nvSpPr>
        <p:spPr/>
        <p:txBody>
          <a:bodyPr>
            <a:normAutofit/>
          </a:bodyPr>
          <a:lstStyle/>
          <a:p>
            <a:fld id="{6C7A71BB-D610-4C80-88D5-AE79AD017F92}" type="slidenum">
              <a:rPr lang="en-US"/>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5324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fontScale="90000"/>
          </a:bodyPr>
          <a:lstStyle/>
          <a:p>
            <a:pPr algn="ctr"/>
            <a:r>
              <a:rPr lang="en-US"/>
              <a:t>WRITING GOALS ENSURE EDUCATIONAL BENEFIT</a:t>
            </a:r>
          </a:p>
        </p:txBody>
      </p:sp>
      <p:sp>
        <p:nvSpPr>
          <p:cNvPr id="110595" name="Rectangle 3"/>
          <p:cNvSpPr>
            <a:spLocks noGrp="1" noChangeArrowheads="1"/>
          </p:cNvSpPr>
          <p:nvPr>
            <p:ph idx="1"/>
          </p:nvPr>
        </p:nvSpPr>
        <p:spPr>
          <a:xfrm>
            <a:off x="533400" y="2209800"/>
            <a:ext cx="7772400" cy="4114800"/>
          </a:xfrm>
        </p:spPr>
        <p:txBody>
          <a:bodyPr/>
          <a:lstStyle/>
          <a:p>
            <a:r>
              <a:rPr lang="en-US"/>
              <a:t>Goals must be measurable</a:t>
            </a:r>
          </a:p>
          <a:p>
            <a:r>
              <a:rPr lang="en-US"/>
              <a:t>Goals should be aligned to state standards - prerequisite goals may be needed</a:t>
            </a:r>
          </a:p>
          <a:p>
            <a:r>
              <a:rPr lang="en-US"/>
              <a:t>Goals may address other educational needs such as functional skills, etc.</a:t>
            </a:r>
          </a:p>
        </p:txBody>
      </p:sp>
      <p:sp>
        <p:nvSpPr>
          <p:cNvPr id="7" name="Slide Number Placeholder 5"/>
          <p:cNvSpPr>
            <a:spLocks noGrp="1"/>
          </p:cNvSpPr>
          <p:nvPr>
            <p:ph type="sldNum" sz="quarter" idx="12"/>
          </p:nvPr>
        </p:nvSpPr>
        <p:spPr/>
        <p:txBody>
          <a:bodyPr>
            <a:normAutofit/>
          </a:bodyPr>
          <a:lstStyle/>
          <a:p>
            <a:fld id="{AA184757-FFA0-4A7B-B313-99265CB23181}" type="slidenum">
              <a:rPr lang="en-US"/>
              <a:pPr/>
              <a:t>21</a:t>
            </a:fld>
            <a:endParaRPr lang="en-US"/>
          </a:p>
        </p:txBody>
      </p:sp>
      <p:pic>
        <p:nvPicPr>
          <p:cNvPr id="110596" name="Picture 4"/>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39000" y="1600200"/>
            <a:ext cx="1597025" cy="160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2616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Hold on a Second…</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Educational Benefit is the goal of the IEP</a:t>
            </a:r>
          </a:p>
          <a:p>
            <a:r>
              <a:rPr lang="en-US" dirty="0" smtClean="0"/>
              <a:t>In order to achieve Educational Benefit the IEP develops goals to work towards</a:t>
            </a:r>
          </a:p>
          <a:p>
            <a:r>
              <a:rPr lang="en-US" dirty="0" smtClean="0"/>
              <a:t>The Present Levels of Performance is used to create the goals</a:t>
            </a:r>
          </a:p>
          <a:p>
            <a:r>
              <a:rPr lang="en-US" dirty="0" smtClean="0"/>
              <a:t>Based on the goals, the District will offer services to help the student attain the goals</a:t>
            </a:r>
          </a:p>
          <a:p>
            <a:r>
              <a:rPr lang="en-US" dirty="0" smtClean="0">
                <a:solidFill>
                  <a:srgbClr val="92D050"/>
                </a:solidFill>
              </a:rPr>
              <a:t>INSIDER TIP</a:t>
            </a:r>
          </a:p>
          <a:p>
            <a:r>
              <a:rPr lang="en-US" dirty="0" smtClean="0"/>
              <a:t>Work Backwards from services-</a:t>
            </a:r>
          </a:p>
          <a:p>
            <a:r>
              <a:rPr lang="en-US" dirty="0" smtClean="0"/>
              <a:t>Help the IEP team/Parents discuss concerns and ask for data on those concerns</a:t>
            </a:r>
          </a:p>
          <a:p>
            <a:r>
              <a:rPr lang="en-US" dirty="0" smtClean="0"/>
              <a:t>Help develop  EDUCATIONALLY appropriate goals</a:t>
            </a:r>
          </a:p>
          <a:p>
            <a:r>
              <a:rPr lang="en-US" sz="2800" u="sng" dirty="0" smtClean="0"/>
              <a:t>THEN the school will offer services!</a:t>
            </a:r>
            <a:endParaRPr lang="en-US" sz="2800" u="sng"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879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1000"/>
                                  </p:stCondLst>
                                  <p:childTnLst>
                                    <p:animEffect transition="out" filter="fade">
                                      <p:cBhvr>
                                        <p:cTn id="6" dur="3000" tmFilter="0, 0; .2, .5; .8, .5; 1, 0"/>
                                        <p:tgtEl>
                                          <p:spTgt spid="2"/>
                                        </p:tgtEl>
                                      </p:cBhvr>
                                    </p:animEffect>
                                    <p:animScale>
                                      <p:cBhvr>
                                        <p:cTn id="7" dur="150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0" end="0"/>
                                            </p:txEl>
                                          </p:spTgt>
                                        </p:tgtEl>
                                      </p:cBhvr>
                                    </p:animEffect>
                                    <p:animScale>
                                      <p:cBhvr>
                                        <p:cTn id="12" dur="250" autoRev="1" fill="hold"/>
                                        <p:tgtEl>
                                          <p:spTgt spid="3">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1" end="1"/>
                                            </p:txEl>
                                          </p:spTgt>
                                        </p:tgtEl>
                                      </p:cBhvr>
                                    </p:animEffect>
                                    <p:animScale>
                                      <p:cBhvr>
                                        <p:cTn id="17" dur="250" autoRev="1" fill="hold"/>
                                        <p:tgtEl>
                                          <p:spTgt spid="3">
                                            <p:txEl>
                                              <p:pRg st="1" end="1"/>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
                                            <p:txEl>
                                              <p:pRg st="2" end="2"/>
                                            </p:txEl>
                                          </p:spTgt>
                                        </p:tgtEl>
                                      </p:cBhvr>
                                    </p:animEffect>
                                    <p:animScale>
                                      <p:cBhvr>
                                        <p:cTn id="22" dur="250" autoRev="1" fill="hold"/>
                                        <p:tgtEl>
                                          <p:spTgt spid="3">
                                            <p:txEl>
                                              <p:pRg st="2" end="2"/>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3">
                                            <p:txEl>
                                              <p:pRg st="3" end="3"/>
                                            </p:txEl>
                                          </p:spTgt>
                                        </p:tgtEl>
                                      </p:cBhvr>
                                    </p:animEffect>
                                    <p:animScale>
                                      <p:cBhvr>
                                        <p:cTn id="27" dur="250" autoRev="1" fill="hold"/>
                                        <p:tgtEl>
                                          <p:spTgt spid="3">
                                            <p:txEl>
                                              <p:pRg st="3" end="3"/>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3">
                                            <p:txEl>
                                              <p:pRg st="4" end="4"/>
                                            </p:txEl>
                                          </p:spTgt>
                                        </p:tgtEl>
                                      </p:cBhvr>
                                    </p:animEffect>
                                    <p:animScale>
                                      <p:cBhvr>
                                        <p:cTn id="32" dur="250" autoRev="1" fill="hold"/>
                                        <p:tgtEl>
                                          <p:spTgt spid="3">
                                            <p:txEl>
                                              <p:pRg st="4" end="4"/>
                                            </p:tx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3">
                                            <p:txEl>
                                              <p:pRg st="5" end="5"/>
                                            </p:txEl>
                                          </p:spTgt>
                                        </p:tgtEl>
                                      </p:cBhvr>
                                    </p:animEffect>
                                    <p:animScale>
                                      <p:cBhvr>
                                        <p:cTn id="37" dur="250" autoRev="1" fill="hold"/>
                                        <p:tgtEl>
                                          <p:spTgt spid="3">
                                            <p:txEl>
                                              <p:pRg st="5" end="5"/>
                                            </p:txEl>
                                          </p:spTgt>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3">
                                            <p:txEl>
                                              <p:pRg st="6" end="6"/>
                                            </p:txEl>
                                          </p:spTgt>
                                        </p:tgtEl>
                                      </p:cBhvr>
                                    </p:animEffect>
                                    <p:animScale>
                                      <p:cBhvr>
                                        <p:cTn id="42" dur="250" autoRev="1" fill="hold"/>
                                        <p:tgtEl>
                                          <p:spTgt spid="3">
                                            <p:txEl>
                                              <p:pRg st="6" end="6"/>
                                            </p:txEl>
                                          </p:spTgt>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0" nodeType="clickEffect">
                                  <p:stCondLst>
                                    <p:cond delay="0"/>
                                  </p:stCondLst>
                                  <p:childTnLst>
                                    <p:animEffect transition="out" filter="fade">
                                      <p:cBhvr>
                                        <p:cTn id="46" dur="500" tmFilter="0, 0; .2, .5; .8, .5; 1, 0"/>
                                        <p:tgtEl>
                                          <p:spTgt spid="3">
                                            <p:txEl>
                                              <p:pRg st="7" end="7"/>
                                            </p:txEl>
                                          </p:spTgt>
                                        </p:tgtEl>
                                      </p:cBhvr>
                                    </p:animEffect>
                                    <p:animScale>
                                      <p:cBhvr>
                                        <p:cTn id="47" dur="250" autoRev="1" fill="hold"/>
                                        <p:tgtEl>
                                          <p:spTgt spid="3">
                                            <p:txEl>
                                              <p:pRg st="7" end="7"/>
                                            </p:txEl>
                                          </p:spTgt>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0" nodeType="clickEffect">
                                  <p:stCondLst>
                                    <p:cond delay="0"/>
                                  </p:stCondLst>
                                  <p:childTnLst>
                                    <p:animEffect transition="out" filter="fade">
                                      <p:cBhvr>
                                        <p:cTn id="51" dur="500" tmFilter="0, 0; .2, .5; .8, .5; 1, 0"/>
                                        <p:tgtEl>
                                          <p:spTgt spid="3">
                                            <p:txEl>
                                              <p:pRg st="8" end="8"/>
                                            </p:txEl>
                                          </p:spTgt>
                                        </p:tgtEl>
                                      </p:cBhvr>
                                    </p:animEffect>
                                    <p:animScale>
                                      <p:cBhvr>
                                        <p:cTn id="52" dur="250" autoRev="1" fill="hold"/>
                                        <p:tgtEl>
                                          <p:spTgt spid="3">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2" name="Rectangle 6"/>
          <p:cNvSpPr>
            <a:spLocks noGrp="1" noChangeArrowheads="1"/>
          </p:cNvSpPr>
          <p:nvPr>
            <p:ph type="body" sz="half" idx="2"/>
          </p:nvPr>
        </p:nvSpPr>
        <p:spPr>
          <a:xfrm>
            <a:off x="228600" y="1981200"/>
            <a:ext cx="8686800" cy="4495800"/>
          </a:xfrm>
        </p:spPr>
        <p:txBody>
          <a:bodyPr/>
          <a:lstStyle/>
          <a:p>
            <a:pPr>
              <a:lnSpc>
                <a:spcPct val="80000"/>
              </a:lnSpc>
            </a:pPr>
            <a:endParaRPr lang="en-US" sz="2800"/>
          </a:p>
          <a:p>
            <a:pPr>
              <a:lnSpc>
                <a:spcPct val="80000"/>
              </a:lnSpc>
            </a:pPr>
            <a:r>
              <a:rPr lang="en-US" sz="2800"/>
              <a:t>Baseline </a:t>
            </a:r>
            <a:r>
              <a:rPr lang="en-US" sz="2800" u="sng"/>
              <a:t>(must be related to the goal)</a:t>
            </a:r>
            <a:endParaRPr lang="en-US" sz="2800"/>
          </a:p>
          <a:p>
            <a:pPr>
              <a:lnSpc>
                <a:spcPct val="80000"/>
              </a:lnSpc>
            </a:pPr>
            <a:r>
              <a:rPr lang="en-US" sz="2800"/>
              <a:t>Who (the child)</a:t>
            </a:r>
          </a:p>
          <a:p>
            <a:pPr>
              <a:lnSpc>
                <a:spcPct val="80000"/>
              </a:lnSpc>
            </a:pPr>
            <a:r>
              <a:rPr lang="en-US" sz="2800"/>
              <a:t>Does what (measurable behavior)</a:t>
            </a:r>
          </a:p>
          <a:p>
            <a:pPr>
              <a:lnSpc>
                <a:spcPct val="80000"/>
              </a:lnSpc>
            </a:pPr>
            <a:r>
              <a:rPr lang="en-US" sz="2800"/>
              <a:t>When (reporting date)</a:t>
            </a:r>
          </a:p>
          <a:p>
            <a:pPr>
              <a:lnSpc>
                <a:spcPct val="80000"/>
              </a:lnSpc>
            </a:pPr>
            <a:r>
              <a:rPr lang="en-US" sz="2800"/>
              <a:t>Given what (conditions)</a:t>
            </a:r>
          </a:p>
          <a:p>
            <a:pPr>
              <a:lnSpc>
                <a:spcPct val="80000"/>
              </a:lnSpc>
            </a:pPr>
            <a:r>
              <a:rPr lang="en-US" sz="2800"/>
              <a:t>How much (mastery criteria-how much, how often)</a:t>
            </a:r>
          </a:p>
          <a:p>
            <a:pPr>
              <a:lnSpc>
                <a:spcPct val="80000"/>
              </a:lnSpc>
            </a:pPr>
            <a:r>
              <a:rPr lang="en-US" sz="2800"/>
              <a:t>How measured (performance data or assessment)</a:t>
            </a:r>
          </a:p>
          <a:p>
            <a:pPr>
              <a:lnSpc>
                <a:spcPct val="80000"/>
              </a:lnSpc>
            </a:pPr>
            <a:endParaRPr lang="en-US" sz="2000"/>
          </a:p>
        </p:txBody>
      </p:sp>
      <p:sp>
        <p:nvSpPr>
          <p:cNvPr id="8" name="Slide Number Placeholder 6"/>
          <p:cNvSpPr>
            <a:spLocks noGrp="1"/>
          </p:cNvSpPr>
          <p:nvPr>
            <p:ph type="sldNum" sz="quarter" idx="12"/>
          </p:nvPr>
        </p:nvSpPr>
        <p:spPr/>
        <p:txBody>
          <a:bodyPr/>
          <a:lstStyle/>
          <a:p>
            <a:fld id="{CAC31E92-2284-4C5F-AE0F-D0E41F49C279}" type="slidenum">
              <a:rPr lang="en-US"/>
              <a:pPr/>
              <a:t>23</a:t>
            </a:fld>
            <a:endParaRPr lang="en-US"/>
          </a:p>
        </p:txBody>
      </p:sp>
      <p:pic>
        <p:nvPicPr>
          <p:cNvPr id="4109" name="Picture 13" descr="MCj02904660000[1]"/>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34200" y="981075"/>
            <a:ext cx="1752600" cy="109378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105" name="Rectangle 9"/>
          <p:cNvSpPr>
            <a:spLocks noChangeArrowheads="1"/>
          </p:cNvSpPr>
          <p:nvPr/>
        </p:nvSpPr>
        <p:spPr bwMode="auto">
          <a:xfrm>
            <a:off x="1676400" y="609600"/>
            <a:ext cx="6019800" cy="990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pPr marL="342900" indent="-342900">
              <a:spcBef>
                <a:spcPct val="20000"/>
              </a:spcBef>
              <a:buClr>
                <a:schemeClr val="folHlink"/>
              </a:buClr>
              <a:buSzPct val="60000"/>
              <a:buFont typeface="Wingdings" pitchFamily="28" charset="2"/>
              <a:buNone/>
            </a:pPr>
            <a:r>
              <a:rPr lang="en-US" sz="5400">
                <a:solidFill>
                  <a:schemeClr val="folHlink"/>
                </a:solidFill>
              </a:rPr>
              <a:t>	</a:t>
            </a:r>
          </a:p>
        </p:txBody>
      </p:sp>
      <p:sp>
        <p:nvSpPr>
          <p:cNvPr id="4108" name="Rectangle 12"/>
          <p:cNvSpPr>
            <a:spLocks noChangeArrowheads="1"/>
          </p:cNvSpPr>
          <p:nvPr/>
        </p:nvSpPr>
        <p:spPr bwMode="auto">
          <a:xfrm>
            <a:off x="1590186" y="228600"/>
            <a:ext cx="5344014" cy="95410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a:spAutoFit/>
          </a:bodyPr>
          <a:lstStyle/>
          <a:p>
            <a:pPr algn="ctr"/>
            <a:r>
              <a:rPr lang="en-US" sz="2800" dirty="0">
                <a:latin typeface="Arial Black" pitchFamily="34" charset="0"/>
              </a:rPr>
              <a:t>MEASURABLE GOALS</a:t>
            </a:r>
            <a:br>
              <a:rPr lang="en-US" sz="2800" dirty="0">
                <a:latin typeface="Arial Black" pitchFamily="34" charset="0"/>
              </a:rPr>
            </a:br>
            <a:r>
              <a:rPr lang="en-US" sz="2800" dirty="0">
                <a:latin typeface="Arial Black" pitchFamily="34" charset="0"/>
              </a:rPr>
              <a:t>7 Key Components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67812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2">
                                            <p:txEl>
                                              <p:pRg st="1" end="1"/>
                                            </p:txEl>
                                          </p:spTgt>
                                        </p:tgtEl>
                                        <p:attrNameLst>
                                          <p:attrName>style.visibility</p:attrName>
                                        </p:attrNameLst>
                                      </p:cBhvr>
                                      <p:to>
                                        <p:strVal val="visible"/>
                                      </p:to>
                                    </p:set>
                                    <p:anim calcmode="lin" valueType="num">
                                      <p:cBhvr additive="base">
                                        <p:cTn id="7" dur="500" fill="hold"/>
                                        <p:tgtEl>
                                          <p:spTgt spid="410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2">
                                            <p:txEl>
                                              <p:pRg st="2" end="2"/>
                                            </p:txEl>
                                          </p:spTgt>
                                        </p:tgtEl>
                                        <p:attrNameLst>
                                          <p:attrName>style.visibility</p:attrName>
                                        </p:attrNameLst>
                                      </p:cBhvr>
                                      <p:to>
                                        <p:strVal val="visible"/>
                                      </p:to>
                                    </p:set>
                                    <p:anim calcmode="lin" valueType="num">
                                      <p:cBhvr additive="base">
                                        <p:cTn id="13" dur="500" fill="hold"/>
                                        <p:tgtEl>
                                          <p:spTgt spid="410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0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2">
                                            <p:txEl>
                                              <p:pRg st="3" end="3"/>
                                            </p:txEl>
                                          </p:spTgt>
                                        </p:tgtEl>
                                        <p:attrNameLst>
                                          <p:attrName>style.visibility</p:attrName>
                                        </p:attrNameLst>
                                      </p:cBhvr>
                                      <p:to>
                                        <p:strVal val="visible"/>
                                      </p:to>
                                    </p:set>
                                    <p:anim calcmode="lin" valueType="num">
                                      <p:cBhvr additive="base">
                                        <p:cTn id="19" dur="500" fill="hold"/>
                                        <p:tgtEl>
                                          <p:spTgt spid="410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0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02">
                                            <p:txEl>
                                              <p:pRg st="4" end="4"/>
                                            </p:txEl>
                                          </p:spTgt>
                                        </p:tgtEl>
                                        <p:attrNameLst>
                                          <p:attrName>style.visibility</p:attrName>
                                        </p:attrNameLst>
                                      </p:cBhvr>
                                      <p:to>
                                        <p:strVal val="visible"/>
                                      </p:to>
                                    </p:set>
                                    <p:anim calcmode="lin" valueType="num">
                                      <p:cBhvr additive="base">
                                        <p:cTn id="25" dur="500" fill="hold"/>
                                        <p:tgtEl>
                                          <p:spTgt spid="410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0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02">
                                            <p:txEl>
                                              <p:pRg st="5" end="5"/>
                                            </p:txEl>
                                          </p:spTgt>
                                        </p:tgtEl>
                                        <p:attrNameLst>
                                          <p:attrName>style.visibility</p:attrName>
                                        </p:attrNameLst>
                                      </p:cBhvr>
                                      <p:to>
                                        <p:strVal val="visible"/>
                                      </p:to>
                                    </p:set>
                                    <p:anim calcmode="lin" valueType="num">
                                      <p:cBhvr additive="base">
                                        <p:cTn id="31" dur="500" fill="hold"/>
                                        <p:tgtEl>
                                          <p:spTgt spid="410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0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02">
                                            <p:txEl>
                                              <p:pRg st="6" end="6"/>
                                            </p:txEl>
                                          </p:spTgt>
                                        </p:tgtEl>
                                        <p:attrNameLst>
                                          <p:attrName>style.visibility</p:attrName>
                                        </p:attrNameLst>
                                      </p:cBhvr>
                                      <p:to>
                                        <p:strVal val="visible"/>
                                      </p:to>
                                    </p:set>
                                    <p:anim calcmode="lin" valueType="num">
                                      <p:cBhvr additive="base">
                                        <p:cTn id="37" dur="500" fill="hold"/>
                                        <p:tgtEl>
                                          <p:spTgt spid="4102">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0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02">
                                            <p:txEl>
                                              <p:pRg st="7" end="7"/>
                                            </p:txEl>
                                          </p:spTgt>
                                        </p:tgtEl>
                                        <p:attrNameLst>
                                          <p:attrName>style.visibility</p:attrName>
                                        </p:attrNameLst>
                                      </p:cBhvr>
                                      <p:to>
                                        <p:strVal val="visible"/>
                                      </p:to>
                                    </p:set>
                                    <p:anim calcmode="lin" valueType="num">
                                      <p:cBhvr additive="base">
                                        <p:cTn id="43" dur="500" fill="hold"/>
                                        <p:tgtEl>
                                          <p:spTgt spid="4102">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02">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autoUpdateAnimBg="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762000" y="-12510"/>
            <a:ext cx="7793037" cy="1462087"/>
          </a:xfrm>
        </p:spPr>
        <p:txBody>
          <a:bodyPr>
            <a:normAutofit fontScale="90000"/>
          </a:bodyPr>
          <a:lstStyle/>
          <a:p>
            <a:pPr algn="ctr"/>
            <a:r>
              <a:rPr lang="en-US" sz="3700" dirty="0"/>
              <a:t>BEST PRACTICES FOR CONSIDERATION OF SPECIAL EDUCATION &amp; RELATED SERVICES</a:t>
            </a:r>
          </a:p>
        </p:txBody>
      </p:sp>
      <p:sp>
        <p:nvSpPr>
          <p:cNvPr id="139267" name="Rectangle 3"/>
          <p:cNvSpPr>
            <a:spLocks noGrp="1" noChangeArrowheads="1"/>
          </p:cNvSpPr>
          <p:nvPr>
            <p:ph type="body" sz="half" idx="1"/>
          </p:nvPr>
        </p:nvSpPr>
        <p:spPr>
          <a:xfrm>
            <a:off x="304800" y="2017713"/>
            <a:ext cx="8534400" cy="4535487"/>
          </a:xfrm>
        </p:spPr>
        <p:txBody>
          <a:bodyPr/>
          <a:lstStyle/>
          <a:p>
            <a:pPr>
              <a:lnSpc>
                <a:spcPct val="90000"/>
              </a:lnSpc>
              <a:spcBef>
                <a:spcPct val="105000"/>
              </a:spcBef>
            </a:pPr>
            <a:r>
              <a:rPr lang="en-US" sz="3400">
                <a:cs typeface="Tahoma" pitchFamily="28" charset="0"/>
              </a:rPr>
              <a:t>The determination of appropriate services should be completed </a:t>
            </a:r>
            <a:r>
              <a:rPr lang="en-US" sz="3400" u="sng">
                <a:solidFill>
                  <a:schemeClr val="hlink"/>
                </a:solidFill>
                <a:cs typeface="Tahoma" pitchFamily="28" charset="0"/>
              </a:rPr>
              <a:t>after</a:t>
            </a:r>
            <a:r>
              <a:rPr lang="en-US" sz="3400">
                <a:cs typeface="Tahoma" pitchFamily="28" charset="0"/>
              </a:rPr>
              <a:t> goals have been proposed.  </a:t>
            </a:r>
          </a:p>
          <a:p>
            <a:pPr>
              <a:lnSpc>
                <a:spcPct val="90000"/>
              </a:lnSpc>
              <a:spcBef>
                <a:spcPct val="105000"/>
              </a:spcBef>
            </a:pPr>
            <a:r>
              <a:rPr lang="en-US" sz="3400">
                <a:cs typeface="Tahoma" pitchFamily="28" charset="0"/>
              </a:rPr>
              <a:t>Special education, related services, and supplementary aids and services should be based on peer-reviewed research to the extent practicable.</a:t>
            </a:r>
            <a:endParaRPr lang="en-US" sz="3400">
              <a:solidFill>
                <a:srgbClr val="FFFF00"/>
              </a:solidFill>
              <a:cs typeface="Tahoma" pitchFamily="28" charset="0"/>
            </a:endParaRPr>
          </a:p>
          <a:p>
            <a:pPr>
              <a:lnSpc>
                <a:spcPct val="80000"/>
              </a:lnSpc>
            </a:pPr>
            <a:endParaRPr lang="en-US" sz="2400"/>
          </a:p>
        </p:txBody>
      </p:sp>
      <p:sp>
        <p:nvSpPr>
          <p:cNvPr id="6" name="Slide Number Placeholder 7"/>
          <p:cNvSpPr>
            <a:spLocks noGrp="1"/>
          </p:cNvSpPr>
          <p:nvPr>
            <p:ph type="sldNum" sz="quarter" idx="12"/>
          </p:nvPr>
        </p:nvSpPr>
        <p:spPr/>
        <p:txBody>
          <a:bodyPr/>
          <a:lstStyle/>
          <a:p>
            <a:fld id="{2B49F4A7-E757-4E2E-B8A7-3072AD7794D0}" type="slidenum">
              <a:rPr lang="en-US"/>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7941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sz="3200" smtClean="0">
                <a:latin typeface="Georgia" pitchFamily="18" charset="0"/>
              </a:rPr>
              <a:t>Ten Helpful Hints for Parents </a:t>
            </a:r>
            <a:br>
              <a:rPr lang="en-US" sz="3200" smtClean="0">
                <a:latin typeface="Georgia" pitchFamily="18" charset="0"/>
              </a:rPr>
            </a:br>
            <a:r>
              <a:rPr lang="en-US" sz="3200" smtClean="0">
                <a:latin typeface="Georgia" pitchFamily="18" charset="0"/>
              </a:rPr>
              <a:t>Attending an IEP Meeting</a:t>
            </a:r>
          </a:p>
        </p:txBody>
      </p:sp>
      <p:sp>
        <p:nvSpPr>
          <p:cNvPr id="9219" name="Rectangle 3"/>
          <p:cNvSpPr>
            <a:spLocks noGrp="1" noChangeArrowheads="1"/>
          </p:cNvSpPr>
          <p:nvPr>
            <p:ph idx="1"/>
          </p:nvPr>
        </p:nvSpPr>
        <p:spPr>
          <a:xfrm>
            <a:off x="990600" y="1828800"/>
            <a:ext cx="8001000" cy="4572000"/>
          </a:xfrm>
        </p:spPr>
        <p:txBody>
          <a:bodyPr>
            <a:normAutofit lnSpcReduction="10000"/>
          </a:bodyPr>
          <a:lstStyle/>
          <a:p>
            <a:pPr eaLnBrk="1" hangingPunct="1">
              <a:lnSpc>
                <a:spcPct val="150000"/>
              </a:lnSpc>
              <a:buFontTx/>
              <a:buAutoNum type="arabicPeriod"/>
            </a:pPr>
            <a:r>
              <a:rPr lang="en-US" sz="1800" dirty="0" smtClean="0">
                <a:latin typeface="Georgia" pitchFamily="18" charset="0"/>
              </a:rPr>
              <a:t>Holding your breath and praying the meeting will end soon doesn’t work.  If you pass out they’ll just reschedule the meeting!</a:t>
            </a:r>
          </a:p>
          <a:p>
            <a:pPr eaLnBrk="1" hangingPunct="1">
              <a:lnSpc>
                <a:spcPct val="150000"/>
              </a:lnSpc>
              <a:buFontTx/>
              <a:buAutoNum type="arabicPeriod"/>
            </a:pPr>
            <a:r>
              <a:rPr lang="en-US" sz="1800" dirty="0" smtClean="0">
                <a:latin typeface="Georgia" pitchFamily="18" charset="0"/>
              </a:rPr>
              <a:t>Extra ears always help. Bring someone with you to take notes, listen, and be your support.  Some parents even ask to tape the meetings just to be sure they understand everything.</a:t>
            </a:r>
          </a:p>
          <a:p>
            <a:pPr eaLnBrk="1" hangingPunct="1">
              <a:lnSpc>
                <a:spcPct val="150000"/>
              </a:lnSpc>
              <a:buFontTx/>
              <a:buAutoNum type="arabicPeriod"/>
            </a:pPr>
            <a:r>
              <a:rPr lang="en-US" sz="1800" dirty="0" smtClean="0">
                <a:latin typeface="Georgia" pitchFamily="18" charset="0"/>
              </a:rPr>
              <a:t>Moms and Dads don’t always agree, and kicking each other under the table can be distracting.  Talk things over before the meeting.  If issues arise that cause disagreement, develop that ‘secret signal’ to tell the other one ‘we need to talk.’  Ask for a short break.</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4848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sz="3200" smtClean="0">
                <a:latin typeface="Georgia" pitchFamily="18" charset="0"/>
              </a:rPr>
              <a:t>Ten Helpful Hints for Parents </a:t>
            </a:r>
            <a:br>
              <a:rPr lang="en-US" sz="3200" smtClean="0">
                <a:latin typeface="Georgia" pitchFamily="18" charset="0"/>
              </a:rPr>
            </a:br>
            <a:r>
              <a:rPr lang="en-US" sz="3200" smtClean="0">
                <a:latin typeface="Georgia" pitchFamily="18" charset="0"/>
              </a:rPr>
              <a:t>Attending an IEP Meeting</a:t>
            </a:r>
          </a:p>
        </p:txBody>
      </p:sp>
      <p:sp>
        <p:nvSpPr>
          <p:cNvPr id="10243" name="Rectangle 3"/>
          <p:cNvSpPr>
            <a:spLocks noGrp="1" noChangeArrowheads="1"/>
          </p:cNvSpPr>
          <p:nvPr>
            <p:ph idx="1"/>
          </p:nvPr>
        </p:nvSpPr>
        <p:spPr>
          <a:xfrm>
            <a:off x="990600" y="1219200"/>
            <a:ext cx="8001000" cy="5562600"/>
          </a:xfrm>
        </p:spPr>
        <p:txBody>
          <a:bodyPr>
            <a:normAutofit fontScale="92500"/>
          </a:bodyPr>
          <a:lstStyle/>
          <a:p>
            <a:pPr marL="609600" indent="-609600" eaLnBrk="1" hangingPunct="1">
              <a:lnSpc>
                <a:spcPct val="150000"/>
              </a:lnSpc>
              <a:buFontTx/>
              <a:buNone/>
            </a:pPr>
            <a:r>
              <a:rPr lang="en-US" sz="1800" smtClean="0">
                <a:latin typeface="Georgia" pitchFamily="18" charset="0"/>
              </a:rPr>
              <a:t>4.	If you have had any additional testing done and want the team to review it, make sure copies are given to your district at least one week before the meeting.</a:t>
            </a:r>
          </a:p>
          <a:p>
            <a:pPr marL="609600" indent="-609600" eaLnBrk="1" hangingPunct="1">
              <a:lnSpc>
                <a:spcPct val="150000"/>
              </a:lnSpc>
              <a:buFontTx/>
              <a:buNone/>
            </a:pPr>
            <a:r>
              <a:rPr lang="en-US" sz="1800" smtClean="0">
                <a:latin typeface="Georgia" pitchFamily="18" charset="0"/>
              </a:rPr>
              <a:t>5.	This is not the time to ‘spill your guts’!  Having a spouse or family member that is irritating at times is normal.  Keep the meeting </a:t>
            </a:r>
            <a:r>
              <a:rPr lang="en-US" sz="1800" i="1" smtClean="0">
                <a:latin typeface="Georgia" pitchFamily="18" charset="0"/>
              </a:rPr>
              <a:t>student focused</a:t>
            </a:r>
            <a:r>
              <a:rPr lang="en-US" sz="1800" smtClean="0">
                <a:latin typeface="Georgia" pitchFamily="18" charset="0"/>
              </a:rPr>
              <a:t>.</a:t>
            </a:r>
          </a:p>
          <a:p>
            <a:pPr marL="609600" indent="-609600" eaLnBrk="1" hangingPunct="1">
              <a:lnSpc>
                <a:spcPct val="150000"/>
              </a:lnSpc>
              <a:buFontTx/>
              <a:buNone/>
            </a:pPr>
            <a:r>
              <a:rPr lang="en-US" sz="1800" smtClean="0">
                <a:latin typeface="Georgia" pitchFamily="18" charset="0"/>
              </a:rPr>
              <a:t>6.	Special Education jargon is confusing and terms and methods are constantly changing.  Write a list of questions you want answered and points you want to share.  This list will help you participate, and prevent those accidental moments of tears!</a:t>
            </a:r>
          </a:p>
          <a:p>
            <a:pPr marL="609600" indent="-609600" eaLnBrk="1" hangingPunct="1">
              <a:lnSpc>
                <a:spcPct val="150000"/>
              </a:lnSpc>
              <a:buFontTx/>
              <a:buNone/>
            </a:pPr>
            <a:r>
              <a:rPr lang="en-US" sz="1800" smtClean="0">
                <a:latin typeface="Georgia" pitchFamily="18" charset="0"/>
              </a:rPr>
              <a:t>7.	Children with disabilities don’t come with instructions!  At times programs and methods may not be working.  Focus on problem solving rather than blaming.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2078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sz="3200" smtClean="0">
                <a:latin typeface="Georgia" pitchFamily="18" charset="0"/>
              </a:rPr>
              <a:t>Ten Helpful Hints for Parents </a:t>
            </a:r>
            <a:br>
              <a:rPr lang="en-US" sz="3200" smtClean="0">
                <a:latin typeface="Georgia" pitchFamily="18" charset="0"/>
              </a:rPr>
            </a:br>
            <a:r>
              <a:rPr lang="en-US" sz="3200" smtClean="0">
                <a:latin typeface="Georgia" pitchFamily="18" charset="0"/>
              </a:rPr>
              <a:t>Attending an IEP Meeting</a:t>
            </a:r>
          </a:p>
        </p:txBody>
      </p:sp>
      <p:sp>
        <p:nvSpPr>
          <p:cNvPr id="11267" name="Rectangle 3"/>
          <p:cNvSpPr>
            <a:spLocks noGrp="1" noChangeArrowheads="1"/>
          </p:cNvSpPr>
          <p:nvPr>
            <p:ph idx="1"/>
          </p:nvPr>
        </p:nvSpPr>
        <p:spPr>
          <a:xfrm>
            <a:off x="609600" y="1219200"/>
            <a:ext cx="8001000" cy="4038600"/>
          </a:xfrm>
        </p:spPr>
        <p:txBody>
          <a:bodyPr/>
          <a:lstStyle/>
          <a:p>
            <a:pPr marL="609600" indent="-609600" eaLnBrk="1" hangingPunct="1">
              <a:lnSpc>
                <a:spcPct val="150000"/>
              </a:lnSpc>
              <a:buFontTx/>
              <a:buNone/>
            </a:pPr>
            <a:r>
              <a:rPr lang="en-US" sz="1800" dirty="0" smtClean="0">
                <a:latin typeface="Georgia" pitchFamily="18" charset="0"/>
              </a:rPr>
              <a:t>8.	Labels don’t explain programs.  Don’t be afraid to ask to see a classroom before making decisions.  “Private” doesn’t always mean better!  Take a close look and ask questions.</a:t>
            </a:r>
          </a:p>
          <a:p>
            <a:pPr marL="609600" indent="-609600" eaLnBrk="1" hangingPunct="1">
              <a:lnSpc>
                <a:spcPct val="150000"/>
              </a:lnSpc>
              <a:buFontTx/>
              <a:buNone/>
            </a:pPr>
            <a:r>
              <a:rPr lang="en-US" sz="1800" dirty="0" smtClean="0">
                <a:latin typeface="Georgia" pitchFamily="18" charset="0"/>
              </a:rPr>
              <a:t>9.	If you are not sure you’re in agreement, or if you just want to go home and review things before changes are made, ask for a copy of all the meeting notes.</a:t>
            </a:r>
          </a:p>
          <a:p>
            <a:pPr marL="609600" indent="-609600" eaLnBrk="1" hangingPunct="1">
              <a:lnSpc>
                <a:spcPct val="150000"/>
              </a:lnSpc>
              <a:buFontTx/>
              <a:buNone/>
            </a:pPr>
            <a:r>
              <a:rPr lang="en-US" sz="1800" dirty="0" smtClean="0">
                <a:latin typeface="Georgia" pitchFamily="18" charset="0"/>
              </a:rPr>
              <a:t>10.	Remember- titles and degrees should not scare you or keep you from participating.  YOU know your student better than ANYONE!</a:t>
            </a:r>
          </a:p>
          <a:p>
            <a:pPr marL="609600" indent="-609600" eaLnBrk="1" hangingPunct="1">
              <a:lnSpc>
                <a:spcPct val="80000"/>
              </a:lnSpc>
            </a:pPr>
            <a:endParaRPr lang="en-US" sz="18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4529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152400"/>
            <a:ext cx="8839200" cy="838200"/>
          </a:xfrm>
        </p:spPr>
        <p:txBody>
          <a:bodyPr>
            <a:normAutofit fontScale="90000"/>
          </a:bodyPr>
          <a:lstStyle/>
          <a:p>
            <a:pPr algn="ctr" eaLnBrk="1" hangingPunct="1"/>
            <a:r>
              <a:rPr lang="en-US" sz="3200" smtClean="0">
                <a:latin typeface="Georgia" pitchFamily="18" charset="0"/>
              </a:rPr>
              <a:t>Ten Common Mistakes Parents Make </a:t>
            </a:r>
            <a:br>
              <a:rPr lang="en-US" sz="3200" smtClean="0">
                <a:latin typeface="Georgia" pitchFamily="18" charset="0"/>
              </a:rPr>
            </a:br>
            <a:r>
              <a:rPr lang="en-US" sz="3200" smtClean="0">
                <a:latin typeface="Georgia" pitchFamily="18" charset="0"/>
              </a:rPr>
              <a:t>During the IEP Meeting</a:t>
            </a:r>
          </a:p>
        </p:txBody>
      </p:sp>
      <p:sp>
        <p:nvSpPr>
          <p:cNvPr id="12291" name="Rectangle 3"/>
          <p:cNvSpPr>
            <a:spLocks noGrp="1" noChangeArrowheads="1"/>
          </p:cNvSpPr>
          <p:nvPr>
            <p:ph idx="1"/>
          </p:nvPr>
        </p:nvSpPr>
        <p:spPr/>
        <p:txBody>
          <a:bodyPr>
            <a:normAutofit fontScale="85000" lnSpcReduction="10000"/>
          </a:bodyPr>
          <a:lstStyle/>
          <a:p>
            <a:pPr marL="381000" indent="-381000" eaLnBrk="1" hangingPunct="1">
              <a:lnSpc>
                <a:spcPct val="150000"/>
              </a:lnSpc>
              <a:buFontTx/>
              <a:buAutoNum type="arabicPeriod"/>
            </a:pPr>
            <a:r>
              <a:rPr lang="en-US" sz="2000" dirty="0" smtClean="0">
                <a:latin typeface="Georgia" pitchFamily="18" charset="0"/>
              </a:rPr>
              <a:t>Not asking a lot of Questions.</a:t>
            </a:r>
          </a:p>
          <a:p>
            <a:pPr marL="381000" indent="-381000" eaLnBrk="1" hangingPunct="1">
              <a:lnSpc>
                <a:spcPct val="150000"/>
              </a:lnSpc>
              <a:buFontTx/>
              <a:buAutoNum type="arabicPeriod"/>
            </a:pPr>
            <a:r>
              <a:rPr lang="en-US" sz="2000" dirty="0" smtClean="0">
                <a:latin typeface="Georgia" pitchFamily="18" charset="0"/>
              </a:rPr>
              <a:t>Not making requests in writing.</a:t>
            </a:r>
          </a:p>
          <a:p>
            <a:pPr marL="381000" indent="-381000" eaLnBrk="1" hangingPunct="1">
              <a:lnSpc>
                <a:spcPct val="150000"/>
              </a:lnSpc>
              <a:buFontTx/>
              <a:buAutoNum type="arabicPeriod"/>
            </a:pPr>
            <a:r>
              <a:rPr lang="en-US" sz="2000" dirty="0" smtClean="0">
                <a:latin typeface="Georgia" pitchFamily="18" charset="0"/>
              </a:rPr>
              <a:t>Not being familiar with present levels of performance.</a:t>
            </a:r>
          </a:p>
          <a:p>
            <a:pPr marL="381000" indent="-381000" eaLnBrk="1" hangingPunct="1">
              <a:lnSpc>
                <a:spcPct val="150000"/>
              </a:lnSpc>
              <a:buFontTx/>
              <a:buAutoNum type="arabicPeriod"/>
            </a:pPr>
            <a:r>
              <a:rPr lang="en-US" sz="2000" dirty="0" smtClean="0">
                <a:latin typeface="Georgia" pitchFamily="18" charset="0"/>
              </a:rPr>
              <a:t>Requesting a related service instead of an assessment that supports the need for a related service.</a:t>
            </a:r>
          </a:p>
          <a:p>
            <a:pPr marL="381000" indent="-381000" eaLnBrk="1" hangingPunct="1">
              <a:lnSpc>
                <a:spcPct val="150000"/>
              </a:lnSpc>
              <a:buFontTx/>
              <a:buAutoNum type="arabicPeriod"/>
            </a:pPr>
            <a:r>
              <a:rPr lang="en-US" sz="2000" dirty="0" smtClean="0">
                <a:latin typeface="Georgia" pitchFamily="18" charset="0"/>
              </a:rPr>
              <a:t>Accepting assessment results that do not match your perceptions without clarifications.</a:t>
            </a:r>
          </a:p>
          <a:p>
            <a:pPr marL="381000" indent="-381000" eaLnBrk="1" hangingPunct="1">
              <a:lnSpc>
                <a:spcPct val="150000"/>
              </a:lnSpc>
              <a:buFontTx/>
              <a:buAutoNum type="arabicPeriod"/>
            </a:pPr>
            <a:r>
              <a:rPr lang="en-US" sz="2000" dirty="0" smtClean="0">
                <a:latin typeface="Georgia" pitchFamily="18" charset="0"/>
              </a:rPr>
              <a:t>Not using the present levels to drive goal development.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9540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228600"/>
            <a:ext cx="8839200" cy="838200"/>
          </a:xfrm>
        </p:spPr>
        <p:txBody>
          <a:bodyPr>
            <a:normAutofit fontScale="90000"/>
          </a:bodyPr>
          <a:lstStyle/>
          <a:p>
            <a:pPr algn="ctr" eaLnBrk="1" hangingPunct="1"/>
            <a:r>
              <a:rPr lang="en-US" sz="3200" smtClean="0">
                <a:latin typeface="Georgia" pitchFamily="18" charset="0"/>
              </a:rPr>
              <a:t>Ten Common Mistakes Parents Make </a:t>
            </a:r>
            <a:br>
              <a:rPr lang="en-US" sz="3200" smtClean="0">
                <a:latin typeface="Georgia" pitchFamily="18" charset="0"/>
              </a:rPr>
            </a:br>
            <a:r>
              <a:rPr lang="en-US" sz="3200" smtClean="0">
                <a:latin typeface="Georgia" pitchFamily="18" charset="0"/>
              </a:rPr>
              <a:t>During the IEP Meeting</a:t>
            </a:r>
          </a:p>
        </p:txBody>
      </p:sp>
      <p:sp>
        <p:nvSpPr>
          <p:cNvPr id="13315" name="Rectangle 3"/>
          <p:cNvSpPr>
            <a:spLocks noGrp="1" noChangeArrowheads="1"/>
          </p:cNvSpPr>
          <p:nvPr>
            <p:ph idx="1"/>
          </p:nvPr>
        </p:nvSpPr>
        <p:spPr>
          <a:xfrm>
            <a:off x="457200" y="1295400"/>
            <a:ext cx="8001000" cy="3733800"/>
          </a:xfrm>
        </p:spPr>
        <p:txBody>
          <a:bodyPr/>
          <a:lstStyle/>
          <a:p>
            <a:pPr marL="457200" indent="-457200" eaLnBrk="1" hangingPunct="1">
              <a:lnSpc>
                <a:spcPct val="150000"/>
              </a:lnSpc>
              <a:buFontTx/>
              <a:buNone/>
            </a:pPr>
            <a:r>
              <a:rPr lang="en-US" sz="2000" dirty="0" smtClean="0">
                <a:latin typeface="Georgia" pitchFamily="18" charset="0"/>
              </a:rPr>
              <a:t>7.	Accepting goals and objectives that are not measurable.</a:t>
            </a:r>
          </a:p>
          <a:p>
            <a:pPr marL="457200" indent="-457200" eaLnBrk="1" hangingPunct="1">
              <a:lnSpc>
                <a:spcPct val="150000"/>
              </a:lnSpc>
              <a:buFontTx/>
              <a:buNone/>
            </a:pPr>
            <a:r>
              <a:rPr lang="en-US" sz="2000" dirty="0" smtClean="0">
                <a:latin typeface="Georgia" pitchFamily="18" charset="0"/>
              </a:rPr>
              <a:t>8.	Allowing placement decisions to be made before the IEP goals and objectives are written.</a:t>
            </a:r>
          </a:p>
          <a:p>
            <a:pPr marL="457200" indent="-457200" eaLnBrk="1" hangingPunct="1">
              <a:lnSpc>
                <a:spcPct val="150000"/>
              </a:lnSpc>
              <a:buFontTx/>
              <a:buNone/>
            </a:pPr>
            <a:r>
              <a:rPr lang="en-US" sz="2000" dirty="0" smtClean="0">
                <a:latin typeface="Georgia" pitchFamily="18" charset="0"/>
              </a:rPr>
              <a:t>9.	Allowing your child’s IEP meeting to be rushed so that the school staff can begin the next child’s IEP meeting.</a:t>
            </a:r>
          </a:p>
          <a:p>
            <a:pPr marL="457200" indent="-457200" eaLnBrk="1" hangingPunct="1">
              <a:lnSpc>
                <a:spcPct val="150000"/>
              </a:lnSpc>
              <a:buFontTx/>
              <a:buNone/>
            </a:pPr>
            <a:r>
              <a:rPr lang="en-US" sz="2000" dirty="0" smtClean="0">
                <a:latin typeface="Georgia" pitchFamily="18" charset="0"/>
              </a:rPr>
              <a:t>10.	Not asking a lot of questions.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0374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85800"/>
            <a:ext cx="7793038" cy="1462088"/>
          </a:xfrm>
        </p:spPr>
        <p:txBody>
          <a:bodyPr/>
          <a:lstStyle/>
          <a:p>
            <a:pPr marL="342900" indent="-342900"/>
            <a:r>
              <a:rPr lang="en-US" sz="3600" smtClean="0"/>
              <a:t>The Goals of the SELPA</a:t>
            </a:r>
            <a:br>
              <a:rPr lang="en-US" sz="3600" smtClean="0"/>
            </a:br>
            <a:endParaRPr lang="en-US" smtClean="0"/>
          </a:p>
        </p:txBody>
      </p:sp>
      <p:sp>
        <p:nvSpPr>
          <p:cNvPr id="10243" name="Rectangle 3"/>
          <p:cNvSpPr>
            <a:spLocks noGrp="1" noChangeArrowheads="1"/>
          </p:cNvSpPr>
          <p:nvPr>
            <p:ph type="body" sz="half" idx="1"/>
          </p:nvPr>
        </p:nvSpPr>
        <p:spPr>
          <a:xfrm>
            <a:off x="838200" y="1752600"/>
            <a:ext cx="3962400" cy="4837113"/>
          </a:xfrm>
        </p:spPr>
        <p:txBody>
          <a:bodyPr>
            <a:normAutofit/>
          </a:bodyPr>
          <a:lstStyle/>
          <a:p>
            <a:r>
              <a:rPr lang="en-US" smtClean="0"/>
              <a:t>Deliver high quality special education programs and services to the students with disabilities in the most effective, efficient and cost effective manner practicable.</a:t>
            </a:r>
          </a:p>
          <a:p>
            <a:r>
              <a:rPr lang="en-US" smtClean="0"/>
              <a:t>Foster cooperation within the local districts for coordination between regular and special education</a:t>
            </a:r>
          </a:p>
        </p:txBody>
      </p:sp>
      <p:pic>
        <p:nvPicPr>
          <p:cNvPr id="10244" name="Picture 7" descr="MPj04393450000[1]"/>
          <p:cNvPicPr>
            <a:picLocks noGrp="1" noChangeAspect="1" noChangeArrowheads="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4876800" y="1447800"/>
            <a:ext cx="3436938" cy="3429000"/>
          </a:xfrm>
        </p:spPr>
      </p:pic>
      <p:sp>
        <p:nvSpPr>
          <p:cNvPr id="2" name="TextBox 1"/>
          <p:cNvSpPr txBox="1"/>
          <p:nvPr/>
        </p:nvSpPr>
        <p:spPr>
          <a:xfrm>
            <a:off x="4343400" y="5181600"/>
            <a:ext cx="4724400" cy="369332"/>
          </a:xfrm>
          <a:prstGeom prst="rect">
            <a:avLst/>
          </a:prstGeom>
          <a:noFill/>
        </p:spPr>
        <p:txBody>
          <a:bodyPr wrap="square" rtlCol="0">
            <a:spAutoFit/>
          </a:bodyPr>
          <a:lstStyle/>
          <a:p>
            <a:r>
              <a:rPr lang="en-US" dirty="0" smtClean="0"/>
              <a:t>SELPA = Special Education Local Plan Area</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4291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28600"/>
            <a:ext cx="8839200" cy="838200"/>
          </a:xfrm>
        </p:spPr>
        <p:txBody>
          <a:bodyPr/>
          <a:lstStyle/>
          <a:p>
            <a:pPr algn="ctr" eaLnBrk="1" hangingPunct="1"/>
            <a:r>
              <a:rPr lang="en-US" smtClean="0">
                <a:latin typeface="Georgia" pitchFamily="18" charset="0"/>
              </a:rPr>
              <a:t>IEP Meeting Basic Do’s and Don’ts</a:t>
            </a:r>
          </a:p>
        </p:txBody>
      </p:sp>
      <p:sp>
        <p:nvSpPr>
          <p:cNvPr id="14339" name="Rectangle 3"/>
          <p:cNvSpPr>
            <a:spLocks noGrp="1" noChangeArrowheads="1"/>
          </p:cNvSpPr>
          <p:nvPr>
            <p:ph idx="1"/>
          </p:nvPr>
        </p:nvSpPr>
        <p:spPr>
          <a:xfrm>
            <a:off x="838200" y="990600"/>
            <a:ext cx="6858000" cy="4191000"/>
          </a:xfrm>
        </p:spPr>
        <p:txBody>
          <a:bodyPr/>
          <a:lstStyle/>
          <a:p>
            <a:pPr eaLnBrk="1" hangingPunct="1">
              <a:lnSpc>
                <a:spcPct val="150000"/>
              </a:lnSpc>
              <a:buFontTx/>
              <a:buNone/>
            </a:pPr>
            <a:r>
              <a:rPr lang="en-US" sz="2000" dirty="0" smtClean="0">
                <a:latin typeface="Georgia" pitchFamily="18" charset="0"/>
              </a:rPr>
              <a:t>Don’ts:</a:t>
            </a:r>
          </a:p>
          <a:p>
            <a:pPr eaLnBrk="1" hangingPunct="1">
              <a:lnSpc>
                <a:spcPct val="150000"/>
              </a:lnSpc>
            </a:pPr>
            <a:r>
              <a:rPr lang="en-US" sz="2000" dirty="0" smtClean="0">
                <a:latin typeface="Georgia" pitchFamily="18" charset="0"/>
              </a:rPr>
              <a:t>Don’t interrupt</a:t>
            </a:r>
          </a:p>
          <a:p>
            <a:pPr eaLnBrk="1" hangingPunct="1">
              <a:lnSpc>
                <a:spcPct val="150000"/>
              </a:lnSpc>
            </a:pPr>
            <a:r>
              <a:rPr lang="en-US" sz="2000" dirty="0" smtClean="0">
                <a:latin typeface="Georgia" pitchFamily="18" charset="0"/>
              </a:rPr>
              <a:t>Don’t accuse</a:t>
            </a:r>
          </a:p>
          <a:p>
            <a:pPr eaLnBrk="1" hangingPunct="1">
              <a:lnSpc>
                <a:spcPct val="150000"/>
              </a:lnSpc>
            </a:pPr>
            <a:r>
              <a:rPr lang="en-US" sz="2000" dirty="0" smtClean="0">
                <a:latin typeface="Georgia" pitchFamily="18" charset="0"/>
              </a:rPr>
              <a:t>Don’t make personal attacks</a:t>
            </a:r>
          </a:p>
          <a:p>
            <a:pPr eaLnBrk="1" hangingPunct="1">
              <a:lnSpc>
                <a:spcPct val="150000"/>
              </a:lnSpc>
            </a:pPr>
            <a:r>
              <a:rPr lang="en-US" sz="2000" dirty="0" smtClean="0">
                <a:latin typeface="Georgia" pitchFamily="18" charset="0"/>
              </a:rPr>
              <a:t>Don’t raise your voice</a:t>
            </a:r>
          </a:p>
          <a:p>
            <a:pPr eaLnBrk="1" hangingPunct="1">
              <a:lnSpc>
                <a:spcPct val="150000"/>
              </a:lnSpc>
            </a:pPr>
            <a:r>
              <a:rPr lang="en-US" sz="2000" dirty="0" smtClean="0">
                <a:latin typeface="Georgia" pitchFamily="18" charset="0"/>
              </a:rPr>
              <a:t>Don’t question another’s motives</a:t>
            </a:r>
          </a:p>
          <a:p>
            <a:pPr eaLnBrk="1" hangingPunct="1">
              <a:lnSpc>
                <a:spcPct val="150000"/>
              </a:lnSpc>
            </a:pPr>
            <a:r>
              <a:rPr lang="en-US" sz="2000" dirty="0" smtClean="0">
                <a:latin typeface="Georgia" pitchFamily="18" charset="0"/>
              </a:rPr>
              <a:t>Don’t threaten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9393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152400"/>
            <a:ext cx="8839200" cy="838200"/>
          </a:xfrm>
        </p:spPr>
        <p:txBody>
          <a:bodyPr/>
          <a:lstStyle/>
          <a:p>
            <a:pPr algn="ctr" eaLnBrk="1" hangingPunct="1"/>
            <a:r>
              <a:rPr lang="en-US" smtClean="0">
                <a:latin typeface="Georgia" pitchFamily="18" charset="0"/>
              </a:rPr>
              <a:t>IEP Meeting Basic Do’s and Don’ts</a:t>
            </a:r>
          </a:p>
        </p:txBody>
      </p:sp>
      <p:sp>
        <p:nvSpPr>
          <p:cNvPr id="15363" name="Rectangle 3"/>
          <p:cNvSpPr>
            <a:spLocks noGrp="1" noChangeArrowheads="1"/>
          </p:cNvSpPr>
          <p:nvPr>
            <p:ph idx="1"/>
          </p:nvPr>
        </p:nvSpPr>
        <p:spPr>
          <a:xfrm>
            <a:off x="685800" y="990600"/>
            <a:ext cx="7162800" cy="5029200"/>
          </a:xfrm>
        </p:spPr>
        <p:txBody>
          <a:bodyPr/>
          <a:lstStyle/>
          <a:p>
            <a:pPr eaLnBrk="1" hangingPunct="1">
              <a:lnSpc>
                <a:spcPct val="150000"/>
              </a:lnSpc>
              <a:buFontTx/>
              <a:buNone/>
            </a:pPr>
            <a:r>
              <a:rPr lang="en-US" sz="2000" dirty="0" smtClean="0">
                <a:latin typeface="Georgia" pitchFamily="18" charset="0"/>
              </a:rPr>
              <a:t>Do’s:</a:t>
            </a:r>
          </a:p>
          <a:p>
            <a:pPr eaLnBrk="1" hangingPunct="1">
              <a:lnSpc>
                <a:spcPct val="150000"/>
              </a:lnSpc>
            </a:pPr>
            <a:r>
              <a:rPr lang="en-US" sz="2000" dirty="0" smtClean="0">
                <a:latin typeface="Georgia" pitchFamily="18" charset="0"/>
              </a:rPr>
              <a:t>Do have the right mind set</a:t>
            </a:r>
          </a:p>
          <a:p>
            <a:pPr eaLnBrk="1" hangingPunct="1">
              <a:lnSpc>
                <a:spcPct val="150000"/>
              </a:lnSpc>
            </a:pPr>
            <a:r>
              <a:rPr lang="en-US" sz="2000" dirty="0" smtClean="0">
                <a:latin typeface="Georgia" pitchFamily="18" charset="0"/>
              </a:rPr>
              <a:t>Do talk from the heart</a:t>
            </a:r>
          </a:p>
          <a:p>
            <a:pPr eaLnBrk="1" hangingPunct="1">
              <a:lnSpc>
                <a:spcPct val="150000"/>
              </a:lnSpc>
            </a:pPr>
            <a:r>
              <a:rPr lang="en-US" sz="2000" dirty="0" smtClean="0">
                <a:latin typeface="Georgia" pitchFamily="18" charset="0"/>
              </a:rPr>
              <a:t>Do respect other opinions</a:t>
            </a:r>
          </a:p>
          <a:p>
            <a:pPr eaLnBrk="1" hangingPunct="1">
              <a:lnSpc>
                <a:spcPct val="150000"/>
              </a:lnSpc>
            </a:pPr>
            <a:r>
              <a:rPr lang="en-US" sz="2000" dirty="0" smtClean="0">
                <a:latin typeface="Georgia" pitchFamily="18" charset="0"/>
              </a:rPr>
              <a:t>Do try to include all IEP members in the process</a:t>
            </a:r>
          </a:p>
          <a:p>
            <a:pPr eaLnBrk="1" hangingPunct="1">
              <a:lnSpc>
                <a:spcPct val="150000"/>
              </a:lnSpc>
            </a:pPr>
            <a:r>
              <a:rPr lang="en-US" sz="2000" dirty="0" smtClean="0">
                <a:latin typeface="Georgia" pitchFamily="18" charset="0"/>
              </a:rPr>
              <a:t>Do ask questions in a fair and direct way</a:t>
            </a:r>
          </a:p>
          <a:p>
            <a:pPr eaLnBrk="1" hangingPunct="1">
              <a:lnSpc>
                <a:spcPct val="150000"/>
              </a:lnSpc>
            </a:pPr>
            <a:r>
              <a:rPr lang="en-US" sz="2000" dirty="0" smtClean="0">
                <a:latin typeface="Georgia" pitchFamily="18" charset="0"/>
              </a:rPr>
              <a:t>Do state your position firmly, but fairly</a:t>
            </a:r>
          </a:p>
          <a:p>
            <a:pPr eaLnBrk="1" hangingPunct="1">
              <a:lnSpc>
                <a:spcPct val="150000"/>
              </a:lnSpc>
            </a:pPr>
            <a:r>
              <a:rPr lang="en-US" sz="2000" dirty="0" smtClean="0">
                <a:latin typeface="Georgia" pitchFamily="18" charset="0"/>
              </a:rPr>
              <a:t>Do explore ways of reaching consensus</a:t>
            </a:r>
          </a:p>
          <a:p>
            <a:pPr eaLnBrk="1" hangingPunct="1">
              <a:lnSpc>
                <a:spcPct val="150000"/>
              </a:lnSpc>
            </a:pPr>
            <a:r>
              <a:rPr lang="en-US" sz="2000" dirty="0" smtClean="0">
                <a:latin typeface="Georgia" pitchFamily="18" charset="0"/>
              </a:rPr>
              <a:t>Do remain in control of your emotions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257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
            <a:ext cx="8839200" cy="838200"/>
          </a:xfrm>
        </p:spPr>
        <p:txBody>
          <a:bodyPr>
            <a:normAutofit fontScale="90000"/>
          </a:bodyPr>
          <a:lstStyle/>
          <a:p>
            <a:pPr algn="ctr" eaLnBrk="1" hangingPunct="1"/>
            <a:r>
              <a:rPr lang="en-US" sz="3200" smtClean="0">
                <a:latin typeface="Georgia" pitchFamily="18" charset="0"/>
              </a:rPr>
              <a:t>How to Involve Yourself </a:t>
            </a:r>
            <a:br>
              <a:rPr lang="en-US" sz="3200" smtClean="0">
                <a:latin typeface="Georgia" pitchFamily="18" charset="0"/>
              </a:rPr>
            </a:br>
            <a:r>
              <a:rPr lang="en-US" sz="3200" smtClean="0">
                <a:latin typeface="Georgia" pitchFamily="18" charset="0"/>
              </a:rPr>
              <a:t>After the Meeting</a:t>
            </a:r>
          </a:p>
        </p:txBody>
      </p:sp>
      <p:sp>
        <p:nvSpPr>
          <p:cNvPr id="16387" name="Rectangle 3"/>
          <p:cNvSpPr>
            <a:spLocks noGrp="1" noChangeArrowheads="1"/>
          </p:cNvSpPr>
          <p:nvPr>
            <p:ph idx="1"/>
          </p:nvPr>
        </p:nvSpPr>
        <p:spPr/>
        <p:txBody>
          <a:bodyPr>
            <a:normAutofit fontScale="77500" lnSpcReduction="20000"/>
          </a:bodyPr>
          <a:lstStyle/>
          <a:p>
            <a:pPr eaLnBrk="1" hangingPunct="1">
              <a:lnSpc>
                <a:spcPct val="150000"/>
              </a:lnSpc>
            </a:pPr>
            <a:r>
              <a:rPr lang="en-US" sz="2000" smtClean="0">
                <a:latin typeface="Georgia" pitchFamily="18" charset="0"/>
              </a:rPr>
              <a:t>Let your child’s teacher(s) and therapists know you are interested in playing an active role.</a:t>
            </a:r>
          </a:p>
          <a:p>
            <a:pPr eaLnBrk="1" hangingPunct="1">
              <a:lnSpc>
                <a:spcPct val="150000"/>
              </a:lnSpc>
            </a:pPr>
            <a:r>
              <a:rPr lang="en-US" sz="2000" smtClean="0">
                <a:latin typeface="Georgia" pitchFamily="18" charset="0"/>
              </a:rPr>
              <a:t>Offer to explain any special equipment, medication, or medical problems which your child has</a:t>
            </a:r>
          </a:p>
          <a:p>
            <a:pPr eaLnBrk="1" hangingPunct="1">
              <a:lnSpc>
                <a:spcPct val="150000"/>
              </a:lnSpc>
            </a:pPr>
            <a:r>
              <a:rPr lang="en-US" sz="2000" smtClean="0">
                <a:latin typeface="Georgia" pitchFamily="18" charset="0"/>
              </a:rPr>
              <a:t>Ask that samples of class work be sent home</a:t>
            </a:r>
          </a:p>
          <a:p>
            <a:pPr eaLnBrk="1" hangingPunct="1">
              <a:lnSpc>
                <a:spcPct val="150000"/>
              </a:lnSpc>
            </a:pPr>
            <a:r>
              <a:rPr lang="en-US" sz="2000" smtClean="0">
                <a:latin typeface="Georgia" pitchFamily="18" charset="0"/>
              </a:rPr>
              <a:t>Ask for suggestions on how you can continue to expand and reinforce school activities at home</a:t>
            </a:r>
          </a:p>
          <a:p>
            <a:pPr eaLnBrk="1" hangingPunct="1">
              <a:lnSpc>
                <a:spcPct val="150000"/>
              </a:lnSpc>
            </a:pPr>
            <a:r>
              <a:rPr lang="en-US" sz="2000" smtClean="0">
                <a:latin typeface="Georgia" pitchFamily="18" charset="0"/>
              </a:rPr>
              <a:t>Ask how the team prefers that you communicate</a:t>
            </a:r>
          </a:p>
          <a:p>
            <a:pPr eaLnBrk="1" hangingPunct="1">
              <a:lnSpc>
                <a:spcPct val="150000"/>
              </a:lnSpc>
            </a:pPr>
            <a:r>
              <a:rPr lang="en-US" sz="2000" smtClean="0">
                <a:latin typeface="Georgia" pitchFamily="18" charset="0"/>
              </a:rPr>
              <a:t>Volunteer in the classroom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2699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Final Thought…</a:t>
            </a:r>
            <a:br>
              <a:rPr lang="en-US" dirty="0" smtClean="0"/>
            </a:br>
            <a:endParaRPr lang="en-US" dirty="0"/>
          </a:p>
        </p:txBody>
      </p:sp>
      <p:sp>
        <p:nvSpPr>
          <p:cNvPr id="3" name="Content Placeholder 2"/>
          <p:cNvSpPr>
            <a:spLocks noGrp="1"/>
          </p:cNvSpPr>
          <p:nvPr>
            <p:ph idx="1"/>
          </p:nvPr>
        </p:nvSpPr>
        <p:spPr/>
        <p:txBody>
          <a:bodyPr/>
          <a:lstStyle/>
          <a:p>
            <a:r>
              <a:rPr lang="en-US" dirty="0" smtClean="0"/>
              <a:t>Students </a:t>
            </a:r>
            <a:r>
              <a:rPr lang="en-US" dirty="0"/>
              <a:t>with special needs are general education students who require specialized instruction</a:t>
            </a:r>
          </a:p>
          <a:p>
            <a:r>
              <a:rPr lang="en-US" dirty="0" smtClean="0"/>
              <a:t>As </a:t>
            </a:r>
            <a:r>
              <a:rPr lang="en-US" dirty="0"/>
              <a:t>a team, we can work together for each student’s success</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2658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914400" y="838200"/>
            <a:ext cx="7010400" cy="2819400"/>
          </a:xfrm>
        </p:spPr>
        <p:txBody>
          <a:bodyPr rtlCol="0">
            <a:normAutofit/>
          </a:bodyPr>
          <a:lstStyle/>
          <a:p>
            <a:pPr marL="274320" indent="-274320" fontAlgn="auto">
              <a:spcAft>
                <a:spcPts val="0"/>
              </a:spcAft>
              <a:defRPr/>
            </a:pPr>
            <a:r>
              <a:rPr lang="en-US" dirty="0" smtClean="0"/>
              <a:t>Continuum of services</a:t>
            </a:r>
          </a:p>
          <a:p>
            <a:pPr marL="274320" indent="-274320" fontAlgn="auto">
              <a:spcAft>
                <a:spcPts val="0"/>
              </a:spcAft>
              <a:defRPr/>
            </a:pPr>
            <a:r>
              <a:rPr lang="en-US" dirty="0" smtClean="0"/>
              <a:t>Maintain programs and service that promote opportunities for individuals with disabilities to achieve at a level commensurate with their ability</a:t>
            </a:r>
          </a:p>
          <a:p>
            <a:pPr marL="274320" indent="-274320" fontAlgn="auto">
              <a:spcAft>
                <a:spcPts val="0"/>
              </a:spcAft>
              <a:defRPr/>
            </a:pPr>
            <a:r>
              <a:rPr lang="en-US" dirty="0" smtClean="0"/>
              <a:t>Assure inclusion</a:t>
            </a:r>
          </a:p>
          <a:p>
            <a:pPr marL="274320" indent="-274320" fontAlgn="auto">
              <a:spcAft>
                <a:spcPts val="0"/>
              </a:spcAft>
              <a:defRPr/>
            </a:pPr>
            <a:r>
              <a:rPr lang="en-US" dirty="0" smtClean="0"/>
              <a:t>Assure the availability of due process rights</a:t>
            </a:r>
          </a:p>
          <a:p>
            <a:pPr marL="274320" indent="-274320" fontAlgn="auto">
              <a:spcAft>
                <a:spcPts val="0"/>
              </a:spcAft>
              <a:defRPr/>
            </a:pPr>
            <a:r>
              <a:rPr lang="en-US" dirty="0" smtClean="0"/>
              <a:t>Encourage parent participation and provide parent education</a:t>
            </a:r>
          </a:p>
          <a:p>
            <a:pPr marL="274320" indent="-274320" fontAlgn="auto">
              <a:spcAft>
                <a:spcPts val="0"/>
              </a:spcAft>
              <a:defRPr/>
            </a:pPr>
            <a:r>
              <a:rPr lang="en-US" dirty="0" smtClean="0"/>
              <a:t>Assure certificated and classified professional development (Teachers and Instructional Aides)</a:t>
            </a:r>
          </a:p>
          <a:p>
            <a:pPr marL="274320" indent="-274320" fontAlgn="auto">
              <a:spcAft>
                <a:spcPts val="0"/>
              </a:spcAft>
              <a:defRPr/>
            </a:pPr>
            <a:endParaRPr lang="en-US" dirty="0" smtClean="0"/>
          </a:p>
        </p:txBody>
      </p:sp>
      <p:pic>
        <p:nvPicPr>
          <p:cNvPr id="3" name="Picture 2"/>
          <p:cNvPicPr>
            <a:picLocks noChangeAspect="1"/>
          </p:cNvPicPr>
          <p:nvPr/>
        </p:nvPicPr>
        <p:blipFill rotWithShape="1">
          <a:blip r:embed="rId2"/>
          <a:srcRect b="6012"/>
          <a:stretch/>
        </p:blipFill>
        <p:spPr>
          <a:xfrm>
            <a:off x="4419600" y="3429000"/>
            <a:ext cx="4495800" cy="3206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6679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710113" y="762000"/>
            <a:ext cx="3733800" cy="5254625"/>
          </a:xfrm>
        </p:spPr>
        <p:txBody>
          <a:bodyPr rtlCol="0">
            <a:normAutofit fontScale="85000" lnSpcReduction="10000"/>
          </a:bodyPr>
          <a:lstStyle/>
          <a:p>
            <a:pPr marL="274320" indent="-274320" fontAlgn="auto">
              <a:spcAft>
                <a:spcPts val="0"/>
              </a:spcAft>
              <a:defRPr/>
            </a:pPr>
            <a:r>
              <a:rPr lang="en-US" sz="2800" dirty="0" smtClean="0"/>
              <a:t>Foster community support through advocacy</a:t>
            </a:r>
          </a:p>
          <a:p>
            <a:pPr marL="274320" indent="-274320" fontAlgn="auto">
              <a:spcAft>
                <a:spcPts val="0"/>
              </a:spcAft>
              <a:defRPr/>
            </a:pPr>
            <a:r>
              <a:rPr lang="en-US" sz="2800" dirty="0" smtClean="0"/>
              <a:t>Assure effective management system</a:t>
            </a:r>
          </a:p>
          <a:p>
            <a:pPr marL="274320" indent="-274320" fontAlgn="auto">
              <a:spcAft>
                <a:spcPts val="0"/>
              </a:spcAft>
              <a:defRPr/>
            </a:pPr>
            <a:r>
              <a:rPr lang="en-US" sz="2800" dirty="0" smtClean="0"/>
              <a:t>Implement cost effective procedures</a:t>
            </a:r>
          </a:p>
          <a:p>
            <a:pPr marL="274320" indent="-274320" fontAlgn="auto">
              <a:spcAft>
                <a:spcPts val="0"/>
              </a:spcAft>
              <a:defRPr/>
            </a:pPr>
            <a:r>
              <a:rPr lang="en-US" sz="2800" dirty="0" smtClean="0"/>
              <a:t>Maintain lines of communication</a:t>
            </a:r>
          </a:p>
          <a:p>
            <a:pPr marL="274320" indent="-274320" fontAlgn="auto">
              <a:spcAft>
                <a:spcPts val="0"/>
              </a:spcAft>
              <a:defRPr/>
            </a:pPr>
            <a:r>
              <a:rPr lang="en-US" sz="2800" dirty="0" smtClean="0"/>
              <a:t>Maintain quality regional services </a:t>
            </a:r>
          </a:p>
          <a:p>
            <a:pPr marL="274320" indent="-274320" fontAlgn="auto">
              <a:spcAft>
                <a:spcPts val="0"/>
              </a:spcAft>
              <a:defRPr/>
            </a:pPr>
            <a:r>
              <a:rPr lang="en-US" sz="2800" dirty="0" smtClean="0"/>
              <a:t>Some responsibilities are met through a network of cooperative agency agreements</a:t>
            </a:r>
          </a:p>
        </p:txBody>
      </p:sp>
      <p:pic>
        <p:nvPicPr>
          <p:cNvPr id="4" name="Picture 3"/>
          <p:cNvPicPr>
            <a:picLocks noChangeAspect="1"/>
          </p:cNvPicPr>
          <p:nvPr/>
        </p:nvPicPr>
        <p:blipFill>
          <a:blip r:embed="rId2"/>
          <a:stretch>
            <a:fillRect/>
          </a:stretch>
        </p:blipFill>
        <p:spPr>
          <a:xfrm>
            <a:off x="814388" y="1746250"/>
            <a:ext cx="3910012" cy="25701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9593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a:xfrm>
            <a:off x="1219200" y="582613"/>
            <a:ext cx="6965950" cy="1203325"/>
          </a:xfrm>
        </p:spPr>
        <p:txBody>
          <a:bodyPr/>
          <a:lstStyle/>
          <a:p>
            <a:r>
              <a:rPr lang="en-US" smtClean="0"/>
              <a:t>Who do we serve?</a:t>
            </a:r>
          </a:p>
        </p:txBody>
      </p:sp>
      <p:pic>
        <p:nvPicPr>
          <p:cNvPr id="4" name="Picture 3"/>
          <p:cNvPicPr>
            <a:picLocks noChangeAspect="1"/>
          </p:cNvPicPr>
          <p:nvPr/>
        </p:nvPicPr>
        <p:blipFill>
          <a:blip r:embed="rId2"/>
          <a:stretch>
            <a:fillRect/>
          </a:stretch>
        </p:blipFill>
        <p:spPr>
          <a:xfrm>
            <a:off x="1681163" y="1749425"/>
            <a:ext cx="2197100" cy="220662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1681163" y="4208463"/>
            <a:ext cx="2214562" cy="1970087"/>
          </a:xfrm>
          <a:prstGeom prst="rect">
            <a:avLst/>
          </a:prstGeom>
          <a:ln>
            <a:noFill/>
          </a:ln>
          <a:effectLst>
            <a:outerShdw blurRad="292100" dist="139700" dir="2700000" algn="tl" rotWithShape="0">
              <a:srgbClr val="333333">
                <a:alpha val="65000"/>
              </a:srgbClr>
            </a:outerShdw>
          </a:effectLst>
        </p:spPr>
      </p:pic>
      <p:pic>
        <p:nvPicPr>
          <p:cNvPr id="14341" name="Picture 5"/>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2465"/>
          <a:stretch>
            <a:fillRect/>
          </a:stretch>
        </p:blipFill>
        <p:spPr bwMode="auto">
          <a:xfrm>
            <a:off x="5257800" y="4281488"/>
            <a:ext cx="2362200" cy="18970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4342" name="Picture 6"/>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932" r="8656"/>
          <a:stretch>
            <a:fillRect/>
          </a:stretch>
        </p:blipFill>
        <p:spPr bwMode="auto">
          <a:xfrm>
            <a:off x="5257800" y="1752600"/>
            <a:ext cx="2209800" cy="22145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9954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50938" y="609600"/>
            <a:ext cx="6697662" cy="1066800"/>
          </a:xfrm>
        </p:spPr>
        <p:txBody>
          <a:bodyPr rtlCol="0">
            <a:normAutofit/>
          </a:bodyPr>
          <a:lstStyle/>
          <a:p>
            <a:pPr fontAlgn="auto">
              <a:spcAft>
                <a:spcPts val="0"/>
              </a:spcAft>
              <a:defRPr/>
            </a:pPr>
            <a:r>
              <a:rPr lang="en-US" dirty="0" smtClean="0"/>
              <a:t>Nevada County Special Education by Disability</a:t>
            </a:r>
          </a:p>
        </p:txBody>
      </p:sp>
      <p:graphicFrame>
        <p:nvGraphicFramePr>
          <p:cNvPr id="15363" name="Object 5"/>
          <p:cNvGraphicFramePr>
            <a:graphicFrameLocks noChangeAspect="1"/>
          </p:cNvGraphicFramePr>
          <p:nvPr/>
        </p:nvGraphicFramePr>
        <p:xfrm>
          <a:off x="1219200" y="1752600"/>
          <a:ext cx="6934200" cy="4481513"/>
        </p:xfrm>
        <a:graphic>
          <a:graphicData uri="http://schemas.openxmlformats.org/presentationml/2006/ole">
            <p:oleObj spid="_x0000_s5129" name="Chart" r:id="rId3" imgW="5562600" imgH="3594100" progId="Excel.Chart.8">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4805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Student Data</a:t>
            </a:r>
          </a:p>
        </p:txBody>
      </p:sp>
      <p:pic>
        <p:nvPicPr>
          <p:cNvPr id="17411" name="Picture 6" descr="MPj04423730000[1]"/>
          <p:cNvPicPr>
            <a:picLocks noGrp="1" noChangeAspect="1" noChangeArrowheads="1"/>
          </p:cNvPicPr>
          <p:nvPr>
            <p:ph sz="half"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56710" y="2017713"/>
            <a:ext cx="2661955" cy="4114800"/>
          </a:xfrm>
        </p:spPr>
      </p:pic>
      <p:sp>
        <p:nvSpPr>
          <p:cNvPr id="17412" name="Rectangle 5"/>
          <p:cNvSpPr>
            <a:spLocks noGrp="1" noChangeArrowheads="1"/>
          </p:cNvSpPr>
          <p:nvPr>
            <p:ph type="body" sz="half" idx="2"/>
          </p:nvPr>
        </p:nvSpPr>
        <p:spPr/>
        <p:txBody>
          <a:bodyPr>
            <a:normAutofit/>
          </a:bodyPr>
          <a:lstStyle/>
          <a:p>
            <a:r>
              <a:rPr lang="en-US" dirty="0" smtClean="0"/>
              <a:t>Decline in special education count</a:t>
            </a:r>
          </a:p>
          <a:p>
            <a:pPr lvl="1"/>
            <a:r>
              <a:rPr lang="en-US" sz="2000" dirty="0" smtClean="0"/>
              <a:t>Speech &amp; Language Impaired</a:t>
            </a:r>
          </a:p>
          <a:p>
            <a:pPr lvl="1"/>
            <a:r>
              <a:rPr lang="en-US" sz="2000" dirty="0" smtClean="0"/>
              <a:t>Specific Learning Disabilities</a:t>
            </a:r>
          </a:p>
          <a:p>
            <a:r>
              <a:rPr lang="en-US" dirty="0" smtClean="0"/>
              <a:t>Increase in Severely Handicapped Disabilities</a:t>
            </a:r>
          </a:p>
          <a:p>
            <a:pPr lvl="1"/>
            <a:r>
              <a:rPr lang="en-US" sz="2000" dirty="0" smtClean="0"/>
              <a:t>Autism </a:t>
            </a:r>
          </a:p>
          <a:p>
            <a:pPr lvl="1"/>
            <a:r>
              <a:rPr lang="en-US" sz="2000" dirty="0" smtClean="0"/>
              <a:t>Hard of Hearing</a:t>
            </a:r>
          </a:p>
          <a:p>
            <a:pPr lvl="1"/>
            <a:r>
              <a:rPr lang="en-US" sz="2000" dirty="0" smtClean="0"/>
              <a:t>Emotional Disturbance</a:t>
            </a:r>
          </a:p>
          <a:p>
            <a:pPr lvl="1"/>
            <a:endParaRPr lang="en-US" sz="2000" dirty="0" smtClean="0"/>
          </a:p>
          <a:p>
            <a:pPr lvl="1">
              <a:buFont typeface="Wingdings" pitchFamily="2" charset="2"/>
              <a:buNone/>
            </a:pPr>
            <a:endParaRPr lang="en-US" sz="20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9991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help IN Schools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28800" y="1295400"/>
            <a:ext cx="4081463" cy="29263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09299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124</TotalTime>
  <Words>1748</Words>
  <Application>Microsoft Macintosh PowerPoint</Application>
  <PresentationFormat>On-screen Show (4:3)</PresentationFormat>
  <Paragraphs>200</Paragraphs>
  <Slides>33</Slides>
  <Notes>2</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Angles</vt:lpstr>
      <vt:lpstr>Chart</vt:lpstr>
      <vt:lpstr>Document</vt:lpstr>
      <vt:lpstr>Cracking the Code of Special Education</vt:lpstr>
      <vt:lpstr>What is Special Education? </vt:lpstr>
      <vt:lpstr>The Goals of the SELPA </vt:lpstr>
      <vt:lpstr>Slide 4</vt:lpstr>
      <vt:lpstr>Slide 5</vt:lpstr>
      <vt:lpstr>Who do we serve?</vt:lpstr>
      <vt:lpstr>Nevada County Special Education by Disability</vt:lpstr>
      <vt:lpstr>Student Data</vt:lpstr>
      <vt:lpstr>How to get help IN Schools</vt:lpstr>
      <vt:lpstr>Educational Continuum</vt:lpstr>
      <vt:lpstr>Special Education Referral Procedure</vt:lpstr>
      <vt:lpstr>Slide 12</vt:lpstr>
      <vt:lpstr>Educational Benefit Chart</vt:lpstr>
      <vt:lpstr>Cycle of Special Education</vt:lpstr>
      <vt:lpstr>Who is eligible? </vt:lpstr>
      <vt:lpstr>Special Education Categories </vt:lpstr>
      <vt:lpstr>The IEP includes: </vt:lpstr>
      <vt:lpstr>IEP components continued: </vt:lpstr>
      <vt:lpstr>Slide 19</vt:lpstr>
      <vt:lpstr>IEP GOAL REQUIREMENTS</vt:lpstr>
      <vt:lpstr>WRITING GOALS ENSURE EDUCATIONAL BENEFIT</vt:lpstr>
      <vt:lpstr>Hold on a Second…</vt:lpstr>
      <vt:lpstr>Slide 23</vt:lpstr>
      <vt:lpstr>BEST PRACTICES FOR CONSIDERATION OF SPECIAL EDUCATION &amp; RELATED SERVICES</vt:lpstr>
      <vt:lpstr>Ten Helpful Hints for Parents  Attending an IEP Meeting</vt:lpstr>
      <vt:lpstr>Ten Helpful Hints for Parents  Attending an IEP Meeting</vt:lpstr>
      <vt:lpstr>Ten Helpful Hints for Parents  Attending an IEP Meeting</vt:lpstr>
      <vt:lpstr>Ten Common Mistakes Parents Make  During the IEP Meeting</vt:lpstr>
      <vt:lpstr>Ten Common Mistakes Parents Make  During the IEP Meeting</vt:lpstr>
      <vt:lpstr>IEP Meeting Basic Do’s and Don’ts</vt:lpstr>
      <vt:lpstr>IEP Meeting Basic Do’s and Don’ts</vt:lpstr>
      <vt:lpstr>How to Involve Yourself  After the Meeting</vt:lpstr>
      <vt:lpstr>A Final Thought…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Cracking the Code of Special Education</dc:title>
  <dc:creator>Eli</dc:creator>
  <cp:lastModifiedBy>Susan</cp:lastModifiedBy>
  <cp:revision>12</cp:revision>
  <cp:lastPrinted>2014-10-20T15:21:52Z</cp:lastPrinted>
  <dcterms:created xsi:type="dcterms:W3CDTF">2014-11-30T18:47:07Z</dcterms:created>
  <dcterms:modified xsi:type="dcterms:W3CDTF">2014-11-30T18:51:54Z</dcterms:modified>
</cp:coreProperties>
</file>